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3" r:id="rId12"/>
    <p:sldId id="278" r:id="rId13"/>
    <p:sldId id="276" r:id="rId14"/>
    <p:sldId id="265" r:id="rId15"/>
    <p:sldId id="266" r:id="rId16"/>
    <p:sldId id="267" r:id="rId17"/>
    <p:sldId id="268" r:id="rId18"/>
    <p:sldId id="269" r:id="rId19"/>
    <p:sldId id="277" r:id="rId20"/>
    <p:sldId id="279" r:id="rId21"/>
    <p:sldId id="280" r:id="rId22"/>
    <p:sldId id="281" r:id="rId23"/>
    <p:sldId id="282" r:id="rId24"/>
    <p:sldId id="283" r:id="rId25"/>
    <p:sldId id="274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CC00"/>
    <a:srgbClr val="FF6699"/>
    <a:srgbClr val="655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2512" autoAdjust="0"/>
  </p:normalViewPr>
  <p:slideViewPr>
    <p:cSldViewPr snapToGrid="0">
      <p:cViewPr varScale="1">
        <p:scale>
          <a:sx n="72" d="100"/>
          <a:sy n="72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Hoja1!$A$28</c:f>
              <c:strCache>
                <c:ptCount val="1"/>
                <c:pt idx="0">
                  <c:v>Madrid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Hoja1!$B$27:$E$27</c:f>
              <c:strCache>
                <c:ptCount val="4"/>
                <c:pt idx="0">
                  <c:v>Entrevistados en los colegios</c:v>
                </c:pt>
                <c:pt idx="1">
                  <c:v>Entrevista Telefónica</c:v>
                </c:pt>
                <c:pt idx="2">
                  <c:v>Pistas del Personal de los Colegios</c:v>
                </c:pt>
                <c:pt idx="3">
                  <c:v>Redes Sociales en Internet</c:v>
                </c:pt>
              </c:strCache>
            </c:strRef>
          </c:cat>
          <c:val>
            <c:numRef>
              <c:f>Hoja1!$B$28:$E$28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24.4</c:v>
                </c:pt>
                <c:pt idx="2">
                  <c:v>11.3</c:v>
                </c:pt>
                <c:pt idx="3">
                  <c:v>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1-452C-B86E-A0A3D985D6EF}"/>
            </c:ext>
          </c:extLst>
        </c:ser>
        <c:ser>
          <c:idx val="1"/>
          <c:order val="1"/>
          <c:tx>
            <c:strRef>
              <c:f>Hoja1!$A$29</c:f>
              <c:strCache>
                <c:ptCount val="1"/>
                <c:pt idx="0">
                  <c:v>Barcelona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Hoja1!$B$27:$E$27</c:f>
              <c:strCache>
                <c:ptCount val="4"/>
                <c:pt idx="0">
                  <c:v>Entrevistados en los colegios</c:v>
                </c:pt>
                <c:pt idx="1">
                  <c:v>Entrevista Telefónica</c:v>
                </c:pt>
                <c:pt idx="2">
                  <c:v>Pistas del Personal de los Colegios</c:v>
                </c:pt>
                <c:pt idx="3">
                  <c:v>Redes Sociales en Internet</c:v>
                </c:pt>
              </c:strCache>
            </c:strRef>
          </c:cat>
          <c:val>
            <c:numRef>
              <c:f>Hoja1!$B$29:$E$29</c:f>
              <c:numCache>
                <c:formatCode>General</c:formatCode>
                <c:ptCount val="4"/>
                <c:pt idx="0">
                  <c:v>44.2</c:v>
                </c:pt>
                <c:pt idx="1">
                  <c:v>10.7</c:v>
                </c:pt>
                <c:pt idx="2">
                  <c:v>6.6</c:v>
                </c:pt>
                <c:pt idx="3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1-452C-B86E-A0A3D985D6EF}"/>
            </c:ext>
          </c:extLst>
        </c:ser>
        <c:ser>
          <c:idx val="2"/>
          <c:order val="2"/>
          <c:tx>
            <c:strRef>
              <c:f>Hoja1!$A$30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Hoja1!$B$27:$E$27</c:f>
              <c:strCache>
                <c:ptCount val="4"/>
                <c:pt idx="0">
                  <c:v>Entrevistados en los colegios</c:v>
                </c:pt>
                <c:pt idx="1">
                  <c:v>Entrevista Telefónica</c:v>
                </c:pt>
                <c:pt idx="2">
                  <c:v>Pistas del Personal de los Colegios</c:v>
                </c:pt>
                <c:pt idx="3">
                  <c:v>Redes Sociales en Internet</c:v>
                </c:pt>
              </c:strCache>
            </c:strRef>
          </c:cat>
          <c:val>
            <c:numRef>
              <c:f>Hoja1!$B$30:$E$30</c:f>
              <c:numCache>
                <c:formatCode>General</c:formatCode>
                <c:ptCount val="4"/>
                <c:pt idx="0">
                  <c:v>31</c:v>
                </c:pt>
                <c:pt idx="1">
                  <c:v>17.5</c:v>
                </c:pt>
                <c:pt idx="2">
                  <c:v>9</c:v>
                </c:pt>
                <c:pt idx="3">
                  <c:v>42.5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F1-452C-B86E-A0A3D985D6E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5109904"/>
        <c:axId val="545104328"/>
      </c:lineChart>
      <c:catAx>
        <c:axId val="54510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545104328"/>
        <c:crosses val="autoZero"/>
        <c:auto val="1"/>
        <c:lblAlgn val="ctr"/>
        <c:lblOffset val="100"/>
        <c:noMultiLvlLbl val="0"/>
      </c:catAx>
      <c:valAx>
        <c:axId val="545104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54510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8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5/26/21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049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A02AC7-1B48-4D9A-867B-DA3580AA0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5437187" cy="3907028"/>
          </a:xfrm>
        </p:spPr>
        <p:txBody>
          <a:bodyPr anchor="t">
            <a:normAutofit/>
          </a:bodyPr>
          <a:lstStyle/>
          <a:p>
            <a:r>
              <a:rPr lang="en-GB" sz="4400" dirty="0"/>
              <a:t>EL USO DE LAS REDES SOCIALES COMO METODOLOGÍA DE INVESTIGACIÓN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7251A2-A674-477F-ACF2-C32CB854F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94" y="3843379"/>
            <a:ext cx="4712843" cy="1649747"/>
          </a:xfrm>
        </p:spPr>
        <p:txBody>
          <a:bodyPr anchor="b">
            <a:normAutofit/>
          </a:bodyPr>
          <a:lstStyle/>
          <a:p>
            <a:r>
              <a:rPr lang="en-GB" dirty="0"/>
              <a:t>DRA. ROSA APARICIO GÓMEZ</a:t>
            </a:r>
          </a:p>
          <a:p>
            <a:r>
              <a:rPr lang="en-GB" dirty="0"/>
              <a:t>INSTITUTO UNIVERSITARIO DE INVESTIGACIÓN ORTEGA Y GASSET (MADRID)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Un mapa del mundo visual con puntos multicolores">
            <a:extLst>
              <a:ext uri="{FF2B5EF4-FFF2-40B4-BE49-F238E27FC236}">
                <a16:creationId xmlns:a16="http://schemas.microsoft.com/office/drawing/2014/main" id="{73DE456B-B3EF-4E94-9A78-51B51B940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6" r="14273" b="-1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E9695E1-9365-40E0-AAB7-A2911F26B2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25" y="5493913"/>
            <a:ext cx="3971925" cy="111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6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136F63CD-691C-4FF3-A27D-153B26E38AD9}"/>
              </a:ext>
            </a:extLst>
          </p:cNvPr>
          <p:cNvSpPr/>
          <p:nvPr/>
        </p:nvSpPr>
        <p:spPr>
          <a:xfrm>
            <a:off x="192505" y="192505"/>
            <a:ext cx="11550316" cy="6328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¿CÓMO MOTIVAR Y GENERAR CONFIANZA?</a:t>
            </a:r>
          </a:p>
          <a:p>
            <a:pPr algn="ctr"/>
            <a:endParaRPr lang="es-ES" b="1" dirty="0">
              <a:solidFill>
                <a:schemeClr val="bg1"/>
              </a:solidFill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</a:rPr>
              <a:t> OFRECER ALGUNA CLASE DE INCENTIVO MATERIAL U OTRO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</a:rPr>
              <a:t>PROPORCIONAR INFORMACIÓN CLARA Y COMPLETA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0000"/>
                </a:solidFill>
              </a:rPr>
              <a:t>ANIMAR A LA PARTICIPACIÓN SUBRAYANDO EL INTERÉS QUE PUEDE TENER PARA EL SUJETO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0000"/>
                </a:solidFill>
              </a:rPr>
              <a:t>INTEGRAR A LOS SUJETOS COMO COLABORADORES EN EL PROYECTO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00000"/>
                </a:solidFill>
              </a:rPr>
              <a:t>PROPORCIONAR CAUCES PARA COMUNICARSE CON EL EQUIPO DEL PROYECTO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</a:rPr>
              <a:t>COMPARTIR INTERESES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bg1"/>
                </a:solidFill>
              </a:rPr>
              <a:t>INTERACTUAR DE FORMA CONTINUADA CON LOS SUJETOS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D727F5-EF17-40FC-86CA-B40EA405D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42160"/>
              </p:ext>
            </p:extLst>
          </p:nvPr>
        </p:nvGraphicFramePr>
        <p:xfrm>
          <a:off x="649336" y="1164653"/>
          <a:ext cx="9612573" cy="5073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072">
                  <a:extLst>
                    <a:ext uri="{9D8B030D-6E8A-4147-A177-3AD203B41FA5}">
                      <a16:colId xmlns:a16="http://schemas.microsoft.com/office/drawing/2014/main" val="403012121"/>
                    </a:ext>
                  </a:extLst>
                </a:gridCol>
                <a:gridCol w="1676997">
                  <a:extLst>
                    <a:ext uri="{9D8B030D-6E8A-4147-A177-3AD203B41FA5}">
                      <a16:colId xmlns:a16="http://schemas.microsoft.com/office/drawing/2014/main" val="3691191030"/>
                    </a:ext>
                  </a:extLst>
                </a:gridCol>
                <a:gridCol w="1635876">
                  <a:extLst>
                    <a:ext uri="{9D8B030D-6E8A-4147-A177-3AD203B41FA5}">
                      <a16:colId xmlns:a16="http://schemas.microsoft.com/office/drawing/2014/main" val="2515470980"/>
                    </a:ext>
                  </a:extLst>
                </a:gridCol>
                <a:gridCol w="1635876">
                  <a:extLst>
                    <a:ext uri="{9D8B030D-6E8A-4147-A177-3AD203B41FA5}">
                      <a16:colId xmlns:a16="http://schemas.microsoft.com/office/drawing/2014/main" val="2461792075"/>
                    </a:ext>
                  </a:extLst>
                </a:gridCol>
                <a:gridCol w="1635876">
                  <a:extLst>
                    <a:ext uri="{9D8B030D-6E8A-4147-A177-3AD203B41FA5}">
                      <a16:colId xmlns:a16="http://schemas.microsoft.com/office/drawing/2014/main" val="2848354415"/>
                    </a:ext>
                  </a:extLst>
                </a:gridCol>
                <a:gridCol w="1635876">
                  <a:extLst>
                    <a:ext uri="{9D8B030D-6E8A-4147-A177-3AD203B41FA5}">
                      <a16:colId xmlns:a16="http://schemas.microsoft.com/office/drawing/2014/main" val="4273151002"/>
                    </a:ext>
                  </a:extLst>
                </a:gridCol>
              </a:tblGrid>
              <a:tr h="2583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Ciudad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Entrevistados en los colegios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Entrevista Telefónica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Pistas del Personal (profesores y compañeros de clase) de los Colegios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Redes Sociales en Internet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9400268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Madrid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0056860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06131745"/>
                  </a:ext>
                </a:extLst>
              </a:tr>
              <a:tr h="42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Barcelona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4152833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5157727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es-E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1618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3811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89455080"/>
                  </a:ext>
                </a:extLst>
              </a:tr>
              <a:tr h="274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42,5%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s-E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9261556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8750102-B8CD-4B12-92FF-F0D5F3A65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613" y="194175"/>
            <a:ext cx="106998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Número y Proporción de Entrevistas Obtenidas a Través de los Distintos Medios en la Primera Encuesta de Seguimiento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14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CF053F-EC3C-4BD3-A067-99236843D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7617"/>
              </p:ext>
            </p:extLst>
          </p:nvPr>
        </p:nvGraphicFramePr>
        <p:xfrm>
          <a:off x="1371599" y="1395663"/>
          <a:ext cx="9456821" cy="493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D3F1F25-45D7-4E98-827A-8CE34DC8D9BA}"/>
              </a:ext>
            </a:extLst>
          </p:cNvPr>
          <p:cNvSpPr txBox="1"/>
          <p:nvPr/>
        </p:nvSpPr>
        <p:spPr>
          <a:xfrm>
            <a:off x="1179095" y="219943"/>
            <a:ext cx="9649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Proporción de entrevistas obtenidas a través de los diferentes medios en la encuesta de seguimiento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8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176D1-D1D9-4B6A-9D6A-1AFF84CCF24A}"/>
              </a:ext>
            </a:extLst>
          </p:cNvPr>
          <p:cNvSpPr txBox="1"/>
          <p:nvPr/>
        </p:nvSpPr>
        <p:spPr>
          <a:xfrm>
            <a:off x="601578" y="428399"/>
            <a:ext cx="10828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000" b="1" i="0" u="none" strike="noStrike" kern="1200" cap="all" spc="0" normalizeH="0" baseline="0" noProof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Narrow"/>
                <a:ea typeface="+mj-ea"/>
                <a:cs typeface="+mj-cs"/>
              </a:rPr>
              <a:t>RESULTADOS DEL USO DE LAS REDES SOCIALES EN EL RASTREO DE LA MUESTRA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2BBAA-8673-4187-8142-AB4E2F5089CB}"/>
              </a:ext>
            </a:extLst>
          </p:cNvPr>
          <p:cNvSpPr txBox="1"/>
          <p:nvPr/>
        </p:nvSpPr>
        <p:spPr>
          <a:xfrm>
            <a:off x="748749" y="1566731"/>
            <a:ext cx="1102894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Aumentó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dramática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respondientes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localizados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Gracias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pudo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recuperar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 73% de la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original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convirtió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misma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considerable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Creó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fenómeno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emergente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consistente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una red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rápidamente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creciente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contactos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encuestados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últimos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Hizo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que una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buena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encuestados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participaran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 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sintieran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4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BDB45EDF-0C3B-4C8B-BE24-9DF210AAFCC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12192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88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extLst>
              <a:ext uri="{FF2B5EF4-FFF2-40B4-BE49-F238E27FC236}">
                <a16:creationId xmlns:a16="http://schemas.microsoft.com/office/drawing/2014/main" id="{14A4E457-CE14-4AA2-8711-566947122A9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12192000" cy="623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4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>
            <a:extLst>
              <a:ext uri="{FF2B5EF4-FFF2-40B4-BE49-F238E27FC236}">
                <a16:creationId xmlns:a16="http://schemas.microsoft.com/office/drawing/2014/main" id="{89BFFC9C-28C4-46CF-A9B0-E94058D3E8FB}"/>
              </a:ext>
            </a:extLst>
          </p:cNvPr>
          <p:cNvPicPr/>
          <p:nvPr/>
        </p:nvPicPr>
        <p:blipFill rotWithShape="1">
          <a:blip r:embed="rId2" cstate="print"/>
          <a:srcRect l="25774" t="9203" r="26659" b="31785"/>
          <a:stretch/>
        </p:blipFill>
        <p:spPr bwMode="auto">
          <a:xfrm>
            <a:off x="31750" y="908720"/>
            <a:ext cx="12160250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58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>
            <a:extLst>
              <a:ext uri="{FF2B5EF4-FFF2-40B4-BE49-F238E27FC236}">
                <a16:creationId xmlns:a16="http://schemas.microsoft.com/office/drawing/2014/main" id="{50DB1C39-D736-4F05-94DF-1A511FD232AA}"/>
              </a:ext>
            </a:extLst>
          </p:cNvPr>
          <p:cNvPicPr/>
          <p:nvPr/>
        </p:nvPicPr>
        <p:blipFill rotWithShape="1">
          <a:blip r:embed="rId2" cstate="print"/>
          <a:srcRect l="24746" t="8630" r="25921" b="40313"/>
          <a:stretch/>
        </p:blipFill>
        <p:spPr bwMode="auto">
          <a:xfrm>
            <a:off x="0" y="692696"/>
            <a:ext cx="12192000" cy="6165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283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id="{60784BED-D887-4117-AA1F-BB83BD74D849}"/>
              </a:ext>
            </a:extLst>
          </p:cNvPr>
          <p:cNvPicPr/>
          <p:nvPr/>
        </p:nvPicPr>
        <p:blipFill rotWithShape="1">
          <a:blip r:embed="rId2" cstate="print"/>
          <a:srcRect l="25222" t="38458" r="26396" b="11541"/>
          <a:stretch/>
        </p:blipFill>
        <p:spPr bwMode="auto">
          <a:xfrm>
            <a:off x="0" y="764704"/>
            <a:ext cx="1219200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049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BC9C0B-1AF3-4C23-BA7B-2A65F4F87901}"/>
              </a:ext>
            </a:extLst>
          </p:cNvPr>
          <p:cNvSpPr txBox="1"/>
          <p:nvPr/>
        </p:nvSpPr>
        <p:spPr>
          <a:xfrm>
            <a:off x="886327" y="180800"/>
            <a:ext cx="10708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ESTUDIO SOBRE LA SITUACIÓN DE LOS EMIGRANTES ESPAÑOLES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3B8274-5AA9-4DE5-A024-368E4389A812}"/>
              </a:ext>
            </a:extLst>
          </p:cNvPr>
          <p:cNvSpPr txBox="1"/>
          <p:nvPr/>
        </p:nvSpPr>
        <p:spPr>
          <a:xfrm>
            <a:off x="545434" y="1521943"/>
            <a:ext cx="113898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CONTEXTO: Como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consecuencia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la crisis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2008 a 2013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emigraron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extranjero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Ello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produjo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gran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revuelo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existiendo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preocupación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que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estuviera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produciendo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“brain drain”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debido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que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pensaba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estaban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emigrando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mayor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gobierno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encargó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con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conocer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perfil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emigrados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destino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mantenían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sus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intenciones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regreso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planteó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realización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una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encuesta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emigrados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entre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2008 a 2013 a 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Reino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Alemania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EE.UU., Chile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Emiratos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Árabes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23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4825C4-A6E4-4D3E-A853-7834539C5C85}"/>
              </a:ext>
            </a:extLst>
          </p:cNvPr>
          <p:cNvSpPr txBox="1"/>
          <p:nvPr/>
        </p:nvSpPr>
        <p:spPr>
          <a:xfrm>
            <a:off x="1114926" y="313901"/>
            <a:ext cx="996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USO DE INTERNET EN LA INVESTIGACIÓN SOCIAL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6FA356-EB4C-4961-8586-650FAAF1FA32}"/>
              </a:ext>
            </a:extLst>
          </p:cNvPr>
          <p:cNvSpPr txBox="1"/>
          <p:nvPr/>
        </p:nvSpPr>
        <p:spPr>
          <a:xfrm>
            <a:off x="659992" y="917766"/>
            <a:ext cx="1105493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La </a:t>
            </a:r>
            <a:r>
              <a:rPr lang="en-GB" sz="2400" dirty="0" err="1"/>
              <a:t>utilización</a:t>
            </a:r>
            <a:r>
              <a:rPr lang="en-GB" sz="2400" dirty="0"/>
              <a:t> de internet </a:t>
            </a:r>
            <a:r>
              <a:rPr lang="en-GB" sz="2400" dirty="0" err="1"/>
              <a:t>en</a:t>
            </a:r>
            <a:r>
              <a:rPr lang="en-GB" sz="2400" dirty="0"/>
              <a:t> la Investigación social se ha </a:t>
            </a:r>
            <a:r>
              <a:rPr lang="en-GB" sz="2400" dirty="0" err="1"/>
              <a:t>ido</a:t>
            </a:r>
            <a:r>
              <a:rPr lang="en-GB" sz="2400" dirty="0"/>
              <a:t> </a:t>
            </a:r>
            <a:r>
              <a:rPr lang="en-GB" sz="2400" dirty="0" err="1"/>
              <a:t>extendiendo</a:t>
            </a:r>
            <a:r>
              <a:rPr lang="en-GB" sz="2400" dirty="0"/>
              <a:t> </a:t>
            </a:r>
            <a:r>
              <a:rPr lang="en-GB" sz="2400" dirty="0" err="1"/>
              <a:t>cada</a:t>
            </a:r>
            <a:r>
              <a:rPr lang="en-GB" sz="2400" dirty="0"/>
              <a:t> </a:t>
            </a:r>
            <a:r>
              <a:rPr lang="en-GB" sz="2400" dirty="0" err="1"/>
              <a:t>vez</a:t>
            </a:r>
            <a:r>
              <a:rPr lang="en-GB" sz="2400" dirty="0"/>
              <a:t> </a:t>
            </a:r>
            <a:r>
              <a:rPr lang="en-GB" sz="2400" dirty="0" err="1"/>
              <a:t>más</a:t>
            </a:r>
            <a:r>
              <a:rPr lang="en-GB" sz="2400" dirty="0"/>
              <a:t> por las multiples </a:t>
            </a:r>
            <a:r>
              <a:rPr lang="en-GB" sz="2400" dirty="0" err="1"/>
              <a:t>posibilidades</a:t>
            </a:r>
            <a:r>
              <a:rPr lang="en-GB" sz="2400" dirty="0"/>
              <a:t> y </a:t>
            </a:r>
            <a:r>
              <a:rPr lang="en-GB" sz="2400" dirty="0" err="1"/>
              <a:t>ventajas</a:t>
            </a:r>
            <a:r>
              <a:rPr lang="en-GB" sz="2400" dirty="0"/>
              <a:t>  que </a:t>
            </a:r>
            <a:r>
              <a:rPr lang="en-GB" sz="2400" dirty="0" err="1"/>
              <a:t>ofrece</a:t>
            </a:r>
            <a:r>
              <a:rPr lang="en-GB" sz="2400" dirty="0"/>
              <a:t>, </a:t>
            </a:r>
            <a:r>
              <a:rPr lang="en-GB" sz="2400" dirty="0" err="1"/>
              <a:t>aunque</a:t>
            </a:r>
            <a:r>
              <a:rPr lang="en-GB" sz="2400" dirty="0"/>
              <a:t> no </a:t>
            </a:r>
            <a:r>
              <a:rPr lang="en-GB" sz="2400" dirty="0" err="1"/>
              <a:t>deje</a:t>
            </a:r>
            <a:r>
              <a:rPr lang="en-GB" sz="2400" dirty="0"/>
              <a:t> de </a:t>
            </a:r>
            <a:r>
              <a:rPr lang="en-GB" sz="2400" dirty="0" err="1"/>
              <a:t>tener</a:t>
            </a:r>
            <a:r>
              <a:rPr lang="en-GB" sz="2400" dirty="0"/>
              <a:t> </a:t>
            </a:r>
            <a:r>
              <a:rPr lang="en-GB" sz="2400" dirty="0" err="1"/>
              <a:t>inconvenientes</a:t>
            </a:r>
            <a:r>
              <a:rPr lang="en-GB" sz="2400" dirty="0"/>
              <a:t> </a:t>
            </a:r>
            <a:r>
              <a:rPr lang="en-GB" sz="2400" dirty="0" err="1"/>
              <a:t>importantes</a:t>
            </a:r>
            <a:endParaRPr lang="en-GB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Una de las </a:t>
            </a:r>
            <a:r>
              <a:rPr lang="en-GB" sz="2400" dirty="0" err="1"/>
              <a:t>posibilidades</a:t>
            </a:r>
            <a:r>
              <a:rPr lang="en-GB" sz="2400" dirty="0"/>
              <a:t> que </a:t>
            </a:r>
            <a:r>
              <a:rPr lang="en-GB" sz="2400" dirty="0" err="1"/>
              <a:t>ofrece</a:t>
            </a:r>
            <a:r>
              <a:rPr lang="en-GB" sz="2400" dirty="0"/>
              <a:t> es la de la </a:t>
            </a:r>
            <a:r>
              <a:rPr lang="en-GB" sz="2400" dirty="0" err="1"/>
              <a:t>utilización</a:t>
            </a:r>
            <a:r>
              <a:rPr lang="en-GB" sz="2400" dirty="0"/>
              <a:t> de las redes </a:t>
            </a:r>
            <a:r>
              <a:rPr lang="en-GB" sz="2400" dirty="0" err="1"/>
              <a:t>sociales</a:t>
            </a:r>
            <a:r>
              <a:rPr lang="en-GB" sz="2400" dirty="0"/>
              <a:t> </a:t>
            </a:r>
            <a:r>
              <a:rPr lang="en-GB" sz="2400" dirty="0" err="1"/>
              <a:t>virtuales</a:t>
            </a:r>
            <a:r>
              <a:rPr lang="en-GB" sz="2400" dirty="0"/>
              <a:t> con </a:t>
            </a:r>
            <a:r>
              <a:rPr lang="en-GB" sz="2400" dirty="0" err="1"/>
              <a:t>distintas</a:t>
            </a:r>
            <a:r>
              <a:rPr lang="en-GB" sz="2400" dirty="0"/>
              <a:t> </a:t>
            </a:r>
            <a:r>
              <a:rPr lang="en-GB" sz="2400" dirty="0" err="1"/>
              <a:t>finalidades</a:t>
            </a:r>
            <a:r>
              <a:rPr lang="en-GB" sz="2400" dirty="0"/>
              <a:t> de Investigación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Entre las </a:t>
            </a:r>
            <a:r>
              <a:rPr lang="en-GB" sz="2400" dirty="0" err="1"/>
              <a:t>posibles</a:t>
            </a:r>
            <a:r>
              <a:rPr lang="en-GB" sz="2400" dirty="0"/>
              <a:t> </a:t>
            </a:r>
            <a:r>
              <a:rPr lang="en-GB" sz="2400" dirty="0" err="1"/>
              <a:t>finalidades</a:t>
            </a:r>
            <a:r>
              <a:rPr lang="en-GB" sz="2400" dirty="0"/>
              <a:t> de Investigación para las que </a:t>
            </a:r>
            <a:r>
              <a:rPr lang="en-GB" sz="2400" dirty="0" err="1"/>
              <a:t>pueden</a:t>
            </a:r>
            <a:r>
              <a:rPr lang="en-GB" sz="2400" dirty="0"/>
              <a:t> </a:t>
            </a:r>
            <a:r>
              <a:rPr lang="en-GB" sz="2400" dirty="0" err="1"/>
              <a:t>utilizarse</a:t>
            </a:r>
            <a:r>
              <a:rPr lang="en-GB" sz="2400" dirty="0"/>
              <a:t> las redes </a:t>
            </a:r>
            <a:r>
              <a:rPr lang="en-GB" sz="2400" dirty="0" err="1"/>
              <a:t>sociales</a:t>
            </a:r>
            <a:r>
              <a:rPr lang="en-GB" sz="2400" dirty="0"/>
              <a:t>, </a:t>
            </a:r>
            <a:r>
              <a:rPr lang="en-GB" sz="2400" dirty="0" err="1"/>
              <a:t>estarían</a:t>
            </a:r>
            <a:r>
              <a:rPr lang="en-GB" sz="2400" dirty="0"/>
              <a:t>, entre </a:t>
            </a:r>
            <a:r>
              <a:rPr lang="en-GB" sz="2400" dirty="0" err="1"/>
              <a:t>otras</a:t>
            </a:r>
            <a:r>
              <a:rPr lang="en-GB" sz="2400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El </a:t>
            </a:r>
            <a:r>
              <a:rPr lang="en-GB" sz="2400" dirty="0" err="1"/>
              <a:t>estudio</a:t>
            </a:r>
            <a:r>
              <a:rPr lang="en-GB" sz="2400" dirty="0"/>
              <a:t> </a:t>
            </a:r>
            <a:r>
              <a:rPr lang="en-GB" sz="2400" dirty="0" err="1"/>
              <a:t>mismo</a:t>
            </a:r>
            <a:r>
              <a:rPr lang="en-GB" sz="2400" dirty="0"/>
              <a:t> del </a:t>
            </a:r>
            <a:r>
              <a:rPr lang="en-GB" sz="2400" dirty="0" err="1"/>
              <a:t>fenómeno</a:t>
            </a:r>
            <a:r>
              <a:rPr lang="en-GB" sz="2400" dirty="0"/>
              <a:t> de las redes </a:t>
            </a:r>
            <a:r>
              <a:rPr lang="en-GB" sz="2400" dirty="0" err="1"/>
              <a:t>sociales</a:t>
            </a:r>
            <a:r>
              <a:rPr lang="en-GB" sz="2400" dirty="0"/>
              <a:t>: </a:t>
            </a:r>
            <a:r>
              <a:rPr lang="en-GB" sz="2400" dirty="0" err="1"/>
              <a:t>quienes</a:t>
            </a:r>
            <a:r>
              <a:rPr lang="en-GB" sz="2400" dirty="0"/>
              <a:t> las </a:t>
            </a:r>
            <a:r>
              <a:rPr lang="en-GB" sz="2400" dirty="0" err="1"/>
              <a:t>utilizan</a:t>
            </a:r>
            <a:r>
              <a:rPr lang="en-GB" sz="2400" dirty="0"/>
              <a:t>, por </a:t>
            </a:r>
            <a:r>
              <a:rPr lang="en-GB" sz="2400" dirty="0" err="1"/>
              <a:t>qué</a:t>
            </a:r>
            <a:r>
              <a:rPr lang="en-GB" sz="2400" dirty="0"/>
              <a:t> las </a:t>
            </a:r>
            <a:r>
              <a:rPr lang="en-GB" sz="2400" dirty="0" err="1"/>
              <a:t>utilizan</a:t>
            </a:r>
            <a:r>
              <a:rPr lang="en-GB" sz="2400" dirty="0"/>
              <a:t>, </a:t>
            </a:r>
            <a:r>
              <a:rPr lang="en-GB" sz="2400" dirty="0" err="1"/>
              <a:t>cómo</a:t>
            </a:r>
            <a:r>
              <a:rPr lang="en-GB" sz="2400" dirty="0"/>
              <a:t> las </a:t>
            </a:r>
            <a:r>
              <a:rPr lang="en-GB" sz="2400" dirty="0" err="1"/>
              <a:t>utilizan</a:t>
            </a:r>
            <a:r>
              <a:rPr lang="en-GB" sz="2400" dirty="0"/>
              <a:t>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El </a:t>
            </a:r>
            <a:r>
              <a:rPr lang="en-GB" sz="2400" dirty="0" err="1"/>
              <a:t>estudio</a:t>
            </a:r>
            <a:r>
              <a:rPr lang="en-GB" sz="2400" dirty="0"/>
              <a:t> de </a:t>
            </a:r>
            <a:r>
              <a:rPr lang="en-GB" sz="2400" dirty="0" err="1"/>
              <a:t>diversos</a:t>
            </a:r>
            <a:r>
              <a:rPr lang="en-GB" sz="2400" dirty="0"/>
              <a:t> </a:t>
            </a:r>
            <a:r>
              <a:rPr lang="en-GB" sz="2400" dirty="0" err="1"/>
              <a:t>hechos</a:t>
            </a:r>
            <a:r>
              <a:rPr lang="en-GB" sz="2400" dirty="0"/>
              <a:t> </a:t>
            </a:r>
            <a:r>
              <a:rPr lang="en-GB" sz="2400" dirty="0" err="1"/>
              <a:t>sociales</a:t>
            </a:r>
            <a:r>
              <a:rPr lang="en-GB" sz="2400" dirty="0"/>
              <a:t> o </a:t>
            </a:r>
            <a:r>
              <a:rPr lang="en-GB" sz="2400" dirty="0" err="1"/>
              <a:t>psicosociales</a:t>
            </a:r>
            <a:r>
              <a:rPr lang="en-GB" sz="2400" dirty="0"/>
              <a:t> a </a:t>
            </a:r>
            <a:r>
              <a:rPr lang="en-GB" sz="2400" dirty="0" err="1"/>
              <a:t>través</a:t>
            </a:r>
            <a:r>
              <a:rPr lang="en-GB" sz="2400" dirty="0"/>
              <a:t> de los </a:t>
            </a:r>
            <a:r>
              <a:rPr lang="en-GB" sz="2400" dirty="0" err="1"/>
              <a:t>distintos</a:t>
            </a:r>
            <a:r>
              <a:rPr lang="en-GB" sz="2400" dirty="0"/>
              <a:t> </a:t>
            </a:r>
            <a:r>
              <a:rPr lang="en-GB" sz="2400" dirty="0" err="1"/>
              <a:t>aspectos</a:t>
            </a:r>
            <a:r>
              <a:rPr lang="en-GB" sz="2400" dirty="0"/>
              <a:t> de sus </a:t>
            </a:r>
            <a:r>
              <a:rPr lang="en-GB" sz="2400" dirty="0" err="1"/>
              <a:t>vidas</a:t>
            </a:r>
            <a:r>
              <a:rPr lang="en-GB" sz="2400" dirty="0"/>
              <a:t> que los </a:t>
            </a:r>
            <a:r>
              <a:rPr lang="en-GB" sz="2400" dirty="0" err="1"/>
              <a:t>individuos</a:t>
            </a:r>
            <a:r>
              <a:rPr lang="en-GB" sz="2400" dirty="0"/>
              <a:t> </a:t>
            </a:r>
            <a:r>
              <a:rPr lang="en-GB" sz="2400" dirty="0" err="1"/>
              <a:t>plasman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las redes </a:t>
            </a:r>
            <a:r>
              <a:rPr lang="en-GB" sz="2400" dirty="0" err="1"/>
              <a:t>sociales</a:t>
            </a:r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El </a:t>
            </a:r>
            <a:r>
              <a:rPr lang="en-GB" sz="2400" dirty="0" err="1"/>
              <a:t>uso</a:t>
            </a:r>
            <a:r>
              <a:rPr lang="en-GB" sz="2400" dirty="0"/>
              <a:t> de las redes </a:t>
            </a:r>
            <a:r>
              <a:rPr lang="en-GB" sz="2400" dirty="0" err="1"/>
              <a:t>sociales</a:t>
            </a:r>
            <a:r>
              <a:rPr lang="en-GB" sz="2400" dirty="0"/>
              <a:t> para el </a:t>
            </a:r>
            <a:r>
              <a:rPr lang="en-GB" sz="2400" dirty="0" err="1"/>
              <a:t>reclutamiento</a:t>
            </a:r>
            <a:r>
              <a:rPr lang="en-GB" sz="2400" dirty="0"/>
              <a:t> de </a:t>
            </a:r>
            <a:r>
              <a:rPr lang="en-GB" sz="2400" dirty="0" err="1"/>
              <a:t>muestras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orden</a:t>
            </a:r>
            <a:r>
              <a:rPr lang="en-GB" sz="2400" dirty="0"/>
              <a:t> a la </a:t>
            </a:r>
            <a:r>
              <a:rPr lang="en-GB" sz="2400" dirty="0" err="1"/>
              <a:t>realización</a:t>
            </a:r>
            <a:r>
              <a:rPr lang="en-GB" sz="2400" dirty="0"/>
              <a:t> de </a:t>
            </a:r>
            <a:r>
              <a:rPr lang="en-GB" sz="2400" dirty="0" err="1"/>
              <a:t>encuestas</a:t>
            </a:r>
            <a:r>
              <a:rPr lang="en-GB" sz="2400" dirty="0"/>
              <a:t> o </a:t>
            </a:r>
            <a:r>
              <a:rPr lang="en-GB" sz="2400" dirty="0" err="1"/>
              <a:t>grupos</a:t>
            </a:r>
            <a:r>
              <a:rPr lang="en-GB" sz="2400" dirty="0"/>
              <a:t> </a:t>
            </a:r>
            <a:r>
              <a:rPr lang="en-GB" sz="2400" dirty="0" err="1"/>
              <a:t>focales</a:t>
            </a:r>
            <a:r>
              <a:rPr lang="en-GB" sz="2400" dirty="0"/>
              <a:t> y </a:t>
            </a:r>
            <a:r>
              <a:rPr lang="en-GB" sz="2400" dirty="0" err="1"/>
              <a:t>entrevistas</a:t>
            </a:r>
            <a:r>
              <a:rPr lang="en-GB" sz="2400" dirty="0"/>
              <a:t> </a:t>
            </a:r>
            <a:r>
              <a:rPr lang="en-GB" sz="2400" dirty="0" err="1"/>
              <a:t>cualitativas</a:t>
            </a:r>
            <a:endParaRPr lang="en-GB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8403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0A61EF-6A59-4886-A2A9-01D6380CCB6E}"/>
              </a:ext>
            </a:extLst>
          </p:cNvPr>
          <p:cNvSpPr txBox="1"/>
          <p:nvPr/>
        </p:nvSpPr>
        <p:spPr>
          <a:xfrm>
            <a:off x="1347537" y="207349"/>
            <a:ext cx="9793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PROBLEMAS QUE PLANTEABA LA INVESTIGACIÓN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6BE0BB-60EE-4965-9E71-25569F6CC0F7}"/>
              </a:ext>
            </a:extLst>
          </p:cNvPr>
          <p:cNvSpPr txBox="1"/>
          <p:nvPr/>
        </p:nvSpPr>
        <p:spPr>
          <a:xfrm>
            <a:off x="962526" y="1366897"/>
            <a:ext cx="105877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¿ CÓMO HACER ACCESIBLE EL CUESTIONARIO A UNA POBLACIÓN  EN PAÍSES DISTANTES DE ESPAÑA DADO QUE SE CONTABA CON UN PRESUPUESTO MUY REDUCIDO?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¿CÓMO IDENTIFICAR Y ACCEDER A  LOS EMIGRADOS ESPAÑOLES EN ESOS AÑOS SI NO SE PODÍA CONTAR CON REGISTROS DE LAS PERSONAS EMIGRADAS?</a:t>
            </a:r>
          </a:p>
        </p:txBody>
      </p:sp>
    </p:spTree>
    <p:extLst>
      <p:ext uri="{BB962C8B-B14F-4D97-AF65-F5344CB8AC3E}">
        <p14:creationId xmlns:p14="http://schemas.microsoft.com/office/powerpoint/2010/main" val="22371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160F911-6AAA-4DDD-B114-D43702DD255C}"/>
              </a:ext>
            </a:extLst>
          </p:cNvPr>
          <p:cNvSpPr txBox="1"/>
          <p:nvPr/>
        </p:nvSpPr>
        <p:spPr>
          <a:xfrm>
            <a:off x="866274" y="529389"/>
            <a:ext cx="106359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resultaba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fácil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solucionar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optándose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on-line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una de las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plataformas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proporcionan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con la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ventaja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adicional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que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puedes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ello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inmediata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incluso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tabulados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resultaba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problemática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al no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disponer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descartó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por tanto el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la población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emigrada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seleccionados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optándose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conveniencia</a:t>
            </a:r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Ello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obviamente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significaba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renunciar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posibilidad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generalizar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1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509AED-1339-45F1-9F12-5E9F44DAB608}"/>
              </a:ext>
            </a:extLst>
          </p:cNvPr>
          <p:cNvSpPr txBox="1"/>
          <p:nvPr/>
        </p:nvSpPr>
        <p:spPr>
          <a:xfrm>
            <a:off x="790074" y="489734"/>
            <a:ext cx="106118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cuestión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localización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población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suponía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derivado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del anterior. Con el fin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localizar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a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sujetos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por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mixto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consistente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Esas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consistieron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Solicitar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consulados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enviaran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una carta/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inscritos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él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junto con el enlace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pidiéndoles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diversas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emigración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tanto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seleccionados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solicitándoles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difundir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estudio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(Casas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centros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capellanías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Instituto Cervantes, etc.).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través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las redes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83602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4B13B8-3B52-475D-AA2A-AE6B3AFE11BC}"/>
              </a:ext>
            </a:extLst>
          </p:cNvPr>
          <p:cNvSpPr txBox="1"/>
          <p:nvPr/>
        </p:nvSpPr>
        <p:spPr>
          <a:xfrm>
            <a:off x="1010654" y="231412"/>
            <a:ext cx="1046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BÚSQUEDA Y EL CONTACTO A TRAVÉS DE LA REDES SOCIALES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06F20D-09C6-454D-A6EA-DE9710341B1A}"/>
              </a:ext>
            </a:extLst>
          </p:cNvPr>
          <p:cNvSpPr txBox="1"/>
          <p:nvPr/>
        </p:nvSpPr>
        <p:spPr>
          <a:xfrm>
            <a:off x="713874" y="1117388"/>
            <a:ext cx="107642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Los pasos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seguidos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fueron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las redes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internet que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una consulta con personas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conocedoras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las redes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por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emigrantes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Facebook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internet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extranjero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mensajes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del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perfil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las redes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seleccionadas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un blog con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las redes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seleccionadas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grupos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españoles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seleccionados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Envío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mensajes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solicitando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unirse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perfil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tablón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el enlace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cuestionario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66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BD0030A-4751-4E6B-9A28-127DCF4A92A8}"/>
              </a:ext>
            </a:extLst>
          </p:cNvPr>
          <p:cNvSpPr txBox="1"/>
          <p:nvPr/>
        </p:nvSpPr>
        <p:spPr>
          <a:xfrm>
            <a:off x="651510" y="197435"/>
            <a:ext cx="1056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A45A0E-178A-45B3-9212-FEE03DCF5481}"/>
              </a:ext>
            </a:extLst>
          </p:cNvPr>
          <p:cNvSpPr txBox="1"/>
          <p:nvPr/>
        </p:nvSpPr>
        <p:spPr>
          <a:xfrm>
            <a:off x="274320" y="782210"/>
            <a:ext cx="1149858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El </a:t>
            </a:r>
            <a:r>
              <a:rPr lang="en-GB" sz="2000" dirty="0" err="1"/>
              <a:t>objetivo</a:t>
            </a:r>
            <a:r>
              <a:rPr lang="en-GB" sz="2000" dirty="0"/>
              <a:t> era  </a:t>
            </a:r>
            <a:r>
              <a:rPr lang="en-GB" sz="2000" dirty="0" err="1"/>
              <a:t>obtener</a:t>
            </a:r>
            <a:r>
              <a:rPr lang="en-GB" sz="2000" dirty="0"/>
              <a:t> una </a:t>
            </a:r>
            <a:r>
              <a:rPr lang="en-GB" sz="2000" dirty="0" err="1"/>
              <a:t>muestra</a:t>
            </a:r>
            <a:r>
              <a:rPr lang="en-GB" sz="2000" dirty="0"/>
              <a:t> de 600 </a:t>
            </a:r>
            <a:r>
              <a:rPr lang="en-GB" sz="2000" dirty="0" err="1"/>
              <a:t>casos</a:t>
            </a:r>
            <a:r>
              <a:rPr lang="en-GB" sz="2000" dirty="0"/>
              <a:t>, 150 por </a:t>
            </a:r>
            <a:r>
              <a:rPr lang="en-GB" sz="2000" dirty="0" err="1"/>
              <a:t>cada</a:t>
            </a:r>
            <a:r>
              <a:rPr lang="en-GB" sz="2000" dirty="0"/>
              <a:t> uno de los </a:t>
            </a:r>
            <a:r>
              <a:rPr lang="en-GB" sz="2000" dirty="0" err="1"/>
              <a:t>países</a:t>
            </a:r>
            <a:r>
              <a:rPr lang="en-GB" sz="2000" dirty="0"/>
              <a:t> de </a:t>
            </a:r>
            <a:r>
              <a:rPr lang="en-GB" sz="2000" dirty="0" err="1"/>
              <a:t>destino</a:t>
            </a:r>
            <a:r>
              <a:rPr lang="en-GB" sz="2000" dirty="0"/>
              <a:t> </a:t>
            </a:r>
            <a:r>
              <a:rPr lang="en-GB" sz="2000" dirty="0" err="1"/>
              <a:t>seleccionados</a:t>
            </a:r>
            <a:r>
              <a:rPr lang="en-GB" sz="2000" dirty="0"/>
              <a:t>. Este </a:t>
            </a:r>
            <a:r>
              <a:rPr lang="en-GB" sz="2000" dirty="0" err="1"/>
              <a:t>objetivo</a:t>
            </a:r>
            <a:r>
              <a:rPr lang="en-GB" sz="2000" dirty="0"/>
              <a:t> se </a:t>
            </a:r>
            <a:r>
              <a:rPr lang="en-GB" sz="2000" dirty="0" err="1"/>
              <a:t>cumplió</a:t>
            </a:r>
            <a:r>
              <a:rPr lang="en-GB" sz="2000" dirty="0"/>
              <a:t> con </a:t>
            </a:r>
            <a:r>
              <a:rPr lang="en-GB" sz="2000" dirty="0" err="1"/>
              <a:t>creces</a:t>
            </a:r>
            <a:r>
              <a:rPr lang="en-GB" sz="2000" dirty="0"/>
              <a:t> , </a:t>
            </a:r>
            <a:r>
              <a:rPr lang="en-GB" sz="2000" dirty="0" err="1"/>
              <a:t>incluso</a:t>
            </a:r>
            <a:r>
              <a:rPr lang="en-GB" sz="2000" dirty="0"/>
              <a:t> se </a:t>
            </a:r>
            <a:r>
              <a:rPr lang="en-GB" sz="2000" dirty="0" err="1"/>
              <a:t>excedió</a:t>
            </a:r>
            <a:r>
              <a:rPr lang="en-GB" sz="2000" dirty="0"/>
              <a:t> </a:t>
            </a:r>
            <a:r>
              <a:rPr lang="en-GB" sz="2000" dirty="0" err="1"/>
              <a:t>considerablemente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uno de los </a:t>
            </a:r>
            <a:r>
              <a:rPr lang="en-GB" sz="2000" dirty="0" err="1"/>
              <a:t>destinos</a:t>
            </a:r>
            <a:r>
              <a:rPr lang="en-GB" sz="2000" dirty="0"/>
              <a:t> con la </a:t>
            </a:r>
            <a:r>
              <a:rPr lang="en-GB" sz="2000" dirty="0" err="1"/>
              <a:t>obtención</a:t>
            </a:r>
            <a:r>
              <a:rPr lang="en-GB" sz="2000" dirty="0"/>
              <a:t> de 508 </a:t>
            </a:r>
            <a:r>
              <a:rPr lang="en-GB" sz="2000" dirty="0" err="1"/>
              <a:t>cuestionarios</a:t>
            </a:r>
            <a:r>
              <a:rPr lang="en-GB" sz="2000" dirty="0"/>
              <a:t> </a:t>
            </a:r>
            <a:r>
              <a:rPr lang="en-GB" sz="2000" dirty="0" err="1"/>
              <a:t>completados</a:t>
            </a:r>
            <a:r>
              <a:rPr lang="en-GB" sz="2000" dirty="0"/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Con la </a:t>
            </a:r>
            <a:r>
              <a:rPr lang="en-GB" sz="2000" dirty="0" err="1"/>
              <a:t>excepción</a:t>
            </a:r>
            <a:r>
              <a:rPr lang="en-GB" sz="2000" dirty="0"/>
              <a:t> de Chile, los </a:t>
            </a:r>
            <a:r>
              <a:rPr lang="en-GB" sz="2000" dirty="0" err="1"/>
              <a:t>consulados</a:t>
            </a:r>
            <a:r>
              <a:rPr lang="en-GB" sz="2000" dirty="0"/>
              <a:t> de los </a:t>
            </a:r>
            <a:r>
              <a:rPr lang="en-GB" sz="2000" dirty="0" err="1"/>
              <a:t>demás</a:t>
            </a:r>
            <a:r>
              <a:rPr lang="en-GB" sz="2000" dirty="0"/>
              <a:t> </a:t>
            </a:r>
            <a:r>
              <a:rPr lang="en-GB" sz="2000" dirty="0" err="1"/>
              <a:t>países</a:t>
            </a:r>
            <a:r>
              <a:rPr lang="en-GB" sz="2000" dirty="0"/>
              <a:t> </a:t>
            </a:r>
            <a:r>
              <a:rPr lang="en-GB" sz="2000" dirty="0" err="1"/>
              <a:t>colaboraron</a:t>
            </a:r>
            <a:r>
              <a:rPr lang="en-GB" sz="2000" dirty="0"/>
              <a:t> poco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difundir</a:t>
            </a:r>
            <a:r>
              <a:rPr lang="en-GB" sz="2000" dirty="0"/>
              <a:t> la </a:t>
            </a:r>
            <a:r>
              <a:rPr lang="en-GB" sz="2000" dirty="0" err="1"/>
              <a:t>encuesta</a:t>
            </a:r>
            <a:r>
              <a:rPr lang="en-GB" sz="2000" dirty="0"/>
              <a:t>.  Poco </a:t>
            </a:r>
            <a:r>
              <a:rPr lang="en-GB" sz="2000" dirty="0" err="1"/>
              <a:t>rindieron</a:t>
            </a:r>
            <a:r>
              <a:rPr lang="en-GB" sz="2000" dirty="0"/>
              <a:t> </a:t>
            </a:r>
            <a:r>
              <a:rPr lang="en-GB" sz="2000" dirty="0" err="1"/>
              <a:t>también</a:t>
            </a:r>
            <a:r>
              <a:rPr lang="en-GB" sz="2000" dirty="0"/>
              <a:t> los </a:t>
            </a:r>
            <a:r>
              <a:rPr lang="en-GB" sz="2000" dirty="0" err="1"/>
              <a:t>contactos</a:t>
            </a:r>
            <a:r>
              <a:rPr lang="en-GB" sz="2000" dirty="0"/>
              <a:t> con  las </a:t>
            </a:r>
            <a:r>
              <a:rPr lang="en-GB" sz="2000" dirty="0" err="1"/>
              <a:t>entidades</a:t>
            </a:r>
            <a:r>
              <a:rPr lang="en-GB" sz="2000" dirty="0"/>
              <a:t>  </a:t>
            </a:r>
            <a:r>
              <a:rPr lang="en-GB" sz="2000" dirty="0" err="1"/>
              <a:t>relacionadas</a:t>
            </a:r>
            <a:r>
              <a:rPr lang="en-GB" sz="2000" dirty="0"/>
              <a:t> con </a:t>
            </a:r>
            <a:r>
              <a:rPr lang="en-GB" sz="2000" dirty="0" err="1"/>
              <a:t>españoles</a:t>
            </a:r>
            <a:r>
              <a:rPr lang="en-GB" sz="2000" dirty="0"/>
              <a:t> </a:t>
            </a:r>
            <a:r>
              <a:rPr lang="en-GB" sz="2000" dirty="0" err="1"/>
              <a:t>contactadas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país</a:t>
            </a:r>
            <a:r>
              <a:rPr lang="en-GB" sz="2000" dirty="0"/>
              <a:t>. De </a:t>
            </a:r>
            <a:r>
              <a:rPr lang="en-GB" sz="2000" dirty="0" err="1"/>
              <a:t>ahí</a:t>
            </a:r>
            <a:r>
              <a:rPr lang="en-GB" sz="2000" dirty="0"/>
              <a:t> que, con la </a:t>
            </a:r>
            <a:r>
              <a:rPr lang="en-GB" sz="2000" dirty="0" err="1"/>
              <a:t>excepción</a:t>
            </a:r>
            <a:r>
              <a:rPr lang="en-GB" sz="2000" dirty="0"/>
              <a:t> de Chile, </a:t>
            </a:r>
            <a:r>
              <a:rPr lang="en-GB" sz="2000" dirty="0" err="1"/>
              <a:t>prácticamente</a:t>
            </a:r>
            <a:r>
              <a:rPr lang="en-GB" sz="2000" dirty="0"/>
              <a:t> el 100% de los </a:t>
            </a:r>
            <a:r>
              <a:rPr lang="en-GB" sz="2000" dirty="0" err="1"/>
              <a:t>casos</a:t>
            </a:r>
            <a:r>
              <a:rPr lang="en-GB" sz="2000" dirty="0"/>
              <a:t> </a:t>
            </a:r>
            <a:r>
              <a:rPr lang="en-GB" sz="2000" dirty="0" err="1"/>
              <a:t>obtenidos</a:t>
            </a:r>
            <a:r>
              <a:rPr lang="en-GB" sz="2000" dirty="0"/>
              <a:t> </a:t>
            </a:r>
            <a:r>
              <a:rPr lang="en-GB" sz="2000" dirty="0" err="1"/>
              <a:t>procedieron</a:t>
            </a:r>
            <a:r>
              <a:rPr lang="en-GB" sz="2000" dirty="0"/>
              <a:t> de  la </a:t>
            </a:r>
            <a:r>
              <a:rPr lang="en-GB" sz="2000" dirty="0" err="1"/>
              <a:t>búsqueda</a:t>
            </a:r>
            <a:r>
              <a:rPr lang="en-GB" sz="2000" dirty="0"/>
              <a:t> a </a:t>
            </a:r>
            <a:r>
              <a:rPr lang="en-GB" sz="2000" dirty="0" err="1"/>
              <a:t>través</a:t>
            </a:r>
            <a:r>
              <a:rPr lang="en-GB" sz="2000" dirty="0"/>
              <a:t> de las redes </a:t>
            </a:r>
            <a:r>
              <a:rPr lang="en-GB" sz="2000" dirty="0" err="1"/>
              <a:t>sociales</a:t>
            </a:r>
            <a:r>
              <a:rPr lang="en-GB" sz="2000" dirty="0"/>
              <a:t>. 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La </a:t>
            </a:r>
            <a:r>
              <a:rPr lang="en-GB" sz="2000" dirty="0" err="1"/>
              <a:t>colaboración</a:t>
            </a:r>
            <a:r>
              <a:rPr lang="en-GB" sz="2000" dirty="0"/>
              <a:t> del </a:t>
            </a:r>
            <a:r>
              <a:rPr lang="en-GB" sz="2000" dirty="0" err="1"/>
              <a:t>consulado</a:t>
            </a:r>
            <a:r>
              <a:rPr lang="en-GB" sz="2000" dirty="0"/>
              <a:t> de Santiago de Chile </a:t>
            </a:r>
            <a:r>
              <a:rPr lang="en-GB" sz="2000" dirty="0" err="1"/>
              <a:t>enviando</a:t>
            </a:r>
            <a:r>
              <a:rPr lang="en-GB" sz="2000" dirty="0"/>
              <a:t> el </a:t>
            </a:r>
            <a:r>
              <a:rPr lang="en-GB" sz="2000" dirty="0" err="1"/>
              <a:t>cuestionario</a:t>
            </a:r>
            <a:r>
              <a:rPr lang="en-GB" sz="2000" dirty="0"/>
              <a:t> a </a:t>
            </a:r>
            <a:r>
              <a:rPr lang="en-GB" sz="2000" dirty="0" err="1"/>
              <a:t>todos</a:t>
            </a:r>
            <a:r>
              <a:rPr lang="en-GB" sz="2000" dirty="0"/>
              <a:t> los </a:t>
            </a:r>
            <a:r>
              <a:rPr lang="en-GB" sz="2000" dirty="0" err="1"/>
              <a:t>españoles</a:t>
            </a:r>
            <a:r>
              <a:rPr lang="en-GB" sz="2000" dirty="0"/>
              <a:t> </a:t>
            </a:r>
            <a:r>
              <a:rPr lang="en-GB" sz="2000" dirty="0" err="1"/>
              <a:t>registrados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mismo</a:t>
            </a:r>
            <a:r>
              <a:rPr lang="en-GB" sz="2000" dirty="0"/>
              <a:t> </a:t>
            </a:r>
            <a:r>
              <a:rPr lang="en-GB" sz="2000" dirty="0" err="1"/>
              <a:t>mostró</a:t>
            </a:r>
            <a:r>
              <a:rPr lang="en-GB" sz="2000" dirty="0"/>
              <a:t> que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método</a:t>
            </a:r>
            <a:r>
              <a:rPr lang="en-GB" sz="2000" dirty="0"/>
              <a:t> era </a:t>
            </a:r>
            <a:r>
              <a:rPr lang="en-GB" sz="2000" dirty="0" err="1"/>
              <a:t>muy</a:t>
            </a:r>
            <a:r>
              <a:rPr lang="en-GB" sz="2000" dirty="0"/>
              <a:t> </a:t>
            </a:r>
            <a:r>
              <a:rPr lang="en-GB" sz="2000" dirty="0" err="1"/>
              <a:t>eficaz</a:t>
            </a:r>
            <a:r>
              <a:rPr lang="en-GB" sz="2000" dirty="0"/>
              <a:t> </a:t>
            </a:r>
            <a:r>
              <a:rPr lang="en-GB" sz="2000" dirty="0" err="1"/>
              <a:t>duplicándose</a:t>
            </a:r>
            <a:r>
              <a:rPr lang="en-GB" sz="2000" dirty="0"/>
              <a:t> con </a:t>
            </a:r>
            <a:r>
              <a:rPr lang="en-GB" sz="2000" dirty="0" err="1"/>
              <a:t>ello</a:t>
            </a:r>
            <a:r>
              <a:rPr lang="en-GB" sz="2000" dirty="0"/>
              <a:t> el </a:t>
            </a:r>
            <a:r>
              <a:rPr lang="en-GB" sz="2000" dirty="0" err="1"/>
              <a:t>número</a:t>
            </a:r>
            <a:r>
              <a:rPr lang="en-GB" sz="2000" dirty="0"/>
              <a:t> de </a:t>
            </a:r>
            <a:r>
              <a:rPr lang="en-GB" sz="2000" dirty="0" err="1"/>
              <a:t>encuestas</a:t>
            </a:r>
            <a:r>
              <a:rPr lang="en-GB" sz="2000" dirty="0"/>
              <a:t> </a:t>
            </a:r>
            <a:r>
              <a:rPr lang="en-GB" sz="2000" dirty="0" err="1"/>
              <a:t>obtenidas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los </a:t>
            </a:r>
            <a:r>
              <a:rPr lang="en-GB" sz="2000" dirty="0" err="1"/>
              <a:t>demás</a:t>
            </a:r>
            <a:r>
              <a:rPr lang="en-GB" sz="2000" dirty="0"/>
              <a:t> </a:t>
            </a:r>
            <a:r>
              <a:rPr lang="en-GB" sz="2000" dirty="0" err="1"/>
              <a:t>países</a:t>
            </a:r>
            <a:r>
              <a:rPr lang="en-GB" sz="2000" dirty="0"/>
              <a:t>. No obstante, y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caso</a:t>
            </a:r>
            <a:r>
              <a:rPr lang="en-GB" sz="2000" dirty="0"/>
              <a:t> de que </a:t>
            </a:r>
            <a:r>
              <a:rPr lang="en-GB" sz="2000" dirty="0" err="1"/>
              <a:t>todos</a:t>
            </a:r>
            <a:r>
              <a:rPr lang="en-GB" sz="2000" dirty="0"/>
              <a:t> los </a:t>
            </a:r>
            <a:r>
              <a:rPr lang="en-GB" sz="2000" dirty="0" err="1"/>
              <a:t>consulados</a:t>
            </a:r>
            <a:r>
              <a:rPr lang="en-GB" sz="2000" dirty="0"/>
              <a:t> </a:t>
            </a:r>
            <a:r>
              <a:rPr lang="en-GB" sz="2000" dirty="0" err="1"/>
              <a:t>hubieran</a:t>
            </a:r>
            <a:r>
              <a:rPr lang="en-GB" sz="2000" dirty="0"/>
              <a:t> </a:t>
            </a:r>
            <a:r>
              <a:rPr lang="en-GB" sz="2000" dirty="0" err="1"/>
              <a:t>colaborado</a:t>
            </a:r>
            <a:r>
              <a:rPr lang="en-GB" sz="2000" dirty="0"/>
              <a:t>, la </a:t>
            </a:r>
            <a:r>
              <a:rPr lang="en-GB" sz="2000" dirty="0" err="1"/>
              <a:t>múestra</a:t>
            </a:r>
            <a:r>
              <a:rPr lang="en-GB" sz="2000" dirty="0"/>
              <a:t> </a:t>
            </a:r>
            <a:r>
              <a:rPr lang="en-GB" sz="2000" dirty="0" err="1"/>
              <a:t>resultante</a:t>
            </a:r>
            <a:r>
              <a:rPr lang="en-GB" sz="2000" dirty="0"/>
              <a:t> de </a:t>
            </a:r>
            <a:r>
              <a:rPr lang="en-GB" sz="2000" dirty="0" err="1"/>
              <a:t>utilizarse</a:t>
            </a:r>
            <a:r>
              <a:rPr lang="en-GB" sz="2000" dirty="0"/>
              <a:t> solo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método</a:t>
            </a:r>
            <a:r>
              <a:rPr lang="en-GB" sz="2000" dirty="0"/>
              <a:t> </a:t>
            </a:r>
            <a:r>
              <a:rPr lang="en-GB" sz="2000" dirty="0" err="1"/>
              <a:t>hubiera</a:t>
            </a:r>
            <a:r>
              <a:rPr lang="en-GB" sz="2000" dirty="0"/>
              <a:t> </a:t>
            </a:r>
            <a:r>
              <a:rPr lang="en-GB" sz="2000" dirty="0" err="1"/>
              <a:t>sido</a:t>
            </a:r>
            <a:r>
              <a:rPr lang="en-GB" sz="2000" dirty="0"/>
              <a:t> </a:t>
            </a:r>
            <a:r>
              <a:rPr lang="en-GB" sz="2000" dirty="0" err="1"/>
              <a:t>muy</a:t>
            </a:r>
            <a:r>
              <a:rPr lang="en-GB" sz="2000" dirty="0"/>
              <a:t> </a:t>
            </a:r>
            <a:r>
              <a:rPr lang="en-GB" sz="2000" dirty="0" err="1"/>
              <a:t>sesgada</a:t>
            </a:r>
            <a:r>
              <a:rPr lang="en-GB" sz="2000" dirty="0"/>
              <a:t> </a:t>
            </a:r>
            <a:r>
              <a:rPr lang="en-GB" sz="2000" dirty="0" err="1"/>
              <a:t>ya</a:t>
            </a:r>
            <a:r>
              <a:rPr lang="en-GB" sz="2000" dirty="0"/>
              <a:t> que </a:t>
            </a:r>
            <a:r>
              <a:rPr lang="en-GB" sz="2000" dirty="0" err="1"/>
              <a:t>está</a:t>
            </a:r>
            <a:r>
              <a:rPr lang="en-GB" sz="2000" dirty="0"/>
              <a:t> </a:t>
            </a:r>
            <a:r>
              <a:rPr lang="en-GB" sz="2000" dirty="0" err="1"/>
              <a:t>demostrado</a:t>
            </a:r>
            <a:r>
              <a:rPr lang="en-GB" sz="2000" dirty="0"/>
              <a:t> que una gran mayoría de los </a:t>
            </a:r>
            <a:r>
              <a:rPr lang="en-GB" sz="2000" dirty="0" err="1"/>
              <a:t>residentes</a:t>
            </a:r>
            <a:r>
              <a:rPr lang="en-GB" sz="2000" dirty="0"/>
              <a:t> no  </a:t>
            </a:r>
            <a:r>
              <a:rPr lang="en-GB" sz="2000" dirty="0" err="1"/>
              <a:t>suelen</a:t>
            </a:r>
            <a:r>
              <a:rPr lang="en-GB" sz="2000" dirty="0"/>
              <a:t> </a:t>
            </a:r>
            <a:r>
              <a:rPr lang="en-GB" sz="2000" dirty="0" err="1"/>
              <a:t>registrarse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sus </a:t>
            </a:r>
            <a:r>
              <a:rPr lang="en-GB" sz="2000" dirty="0" err="1"/>
              <a:t>respectivos</a:t>
            </a:r>
            <a:r>
              <a:rPr lang="en-GB" sz="2000" dirty="0"/>
              <a:t> </a:t>
            </a:r>
            <a:r>
              <a:rPr lang="en-GB" sz="2000" dirty="0" err="1"/>
              <a:t>consulados</a:t>
            </a:r>
            <a:r>
              <a:rPr lang="en-GB" sz="2000" dirty="0"/>
              <a:t> o lo </a:t>
            </a:r>
            <a:r>
              <a:rPr lang="en-GB" sz="2000" dirty="0" err="1"/>
              <a:t>hacen</a:t>
            </a:r>
            <a:r>
              <a:rPr lang="en-GB" sz="2000" dirty="0"/>
              <a:t> </a:t>
            </a:r>
            <a:r>
              <a:rPr lang="en-GB" sz="2000" dirty="0" err="1"/>
              <a:t>muy</a:t>
            </a:r>
            <a:r>
              <a:rPr lang="en-GB" sz="2000" dirty="0"/>
              <a:t> </a:t>
            </a:r>
            <a:r>
              <a:rPr lang="en-GB" sz="2000" dirty="0" err="1"/>
              <a:t>tardíamente</a:t>
            </a:r>
            <a:r>
              <a:rPr lang="en-GB" sz="2000" dirty="0"/>
              <a:t> lo </a:t>
            </a:r>
            <a:r>
              <a:rPr lang="en-GB" sz="2000" dirty="0" err="1"/>
              <a:t>cual</a:t>
            </a:r>
            <a:r>
              <a:rPr lang="en-GB" sz="2000" dirty="0"/>
              <a:t> </a:t>
            </a:r>
            <a:r>
              <a:rPr lang="en-GB" sz="2000" dirty="0" err="1"/>
              <a:t>dejaría</a:t>
            </a:r>
            <a:r>
              <a:rPr lang="en-GB" sz="2000" dirty="0"/>
              <a:t> </a:t>
            </a:r>
            <a:r>
              <a:rPr lang="en-GB" sz="2000" dirty="0" err="1"/>
              <a:t>fuera</a:t>
            </a:r>
            <a:r>
              <a:rPr lang="en-GB" sz="2000" dirty="0"/>
              <a:t> a una </a:t>
            </a:r>
            <a:r>
              <a:rPr lang="en-GB" sz="2000" dirty="0" err="1"/>
              <a:t>buena</a:t>
            </a:r>
            <a:r>
              <a:rPr lang="en-GB" sz="2000" dirty="0"/>
              <a:t> </a:t>
            </a:r>
            <a:r>
              <a:rPr lang="en-GB" sz="2000" dirty="0" err="1"/>
              <a:t>porción</a:t>
            </a:r>
            <a:r>
              <a:rPr lang="en-GB" sz="2000" dirty="0"/>
              <a:t> de la población </a:t>
            </a:r>
            <a:r>
              <a:rPr lang="en-GB" sz="2000" dirty="0" err="1"/>
              <a:t>objeto</a:t>
            </a:r>
            <a:r>
              <a:rPr lang="en-GB" sz="2000" dirty="0"/>
              <a:t> del </a:t>
            </a:r>
            <a:r>
              <a:rPr lang="en-GB" sz="2000" dirty="0" err="1"/>
              <a:t>estudio</a:t>
            </a:r>
            <a:r>
              <a:rPr lang="en-GB" sz="2000" dirty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El </a:t>
            </a:r>
            <a:r>
              <a:rPr lang="en-GB" sz="2000" dirty="0" err="1"/>
              <a:t>reclutamiento</a:t>
            </a:r>
            <a:r>
              <a:rPr lang="en-GB" sz="2000" dirty="0"/>
              <a:t> a </a:t>
            </a:r>
            <a:r>
              <a:rPr lang="en-GB" sz="2000" dirty="0" err="1"/>
              <a:t>través</a:t>
            </a:r>
            <a:r>
              <a:rPr lang="en-GB" sz="2000" dirty="0"/>
              <a:t> de las redes </a:t>
            </a:r>
            <a:r>
              <a:rPr lang="en-GB" sz="2000" dirty="0" err="1"/>
              <a:t>sociales</a:t>
            </a:r>
            <a:r>
              <a:rPr lang="en-GB" sz="2000" dirty="0"/>
              <a:t> </a:t>
            </a:r>
            <a:r>
              <a:rPr lang="en-GB" sz="2000" dirty="0" err="1"/>
              <a:t>hubiera</a:t>
            </a:r>
            <a:r>
              <a:rPr lang="en-GB" sz="2000" dirty="0"/>
              <a:t> </a:t>
            </a:r>
            <a:r>
              <a:rPr lang="en-GB" sz="2000" dirty="0" err="1"/>
              <a:t>sido</a:t>
            </a:r>
            <a:r>
              <a:rPr lang="en-GB" sz="2000" dirty="0"/>
              <a:t> </a:t>
            </a:r>
            <a:r>
              <a:rPr lang="en-GB" sz="2000" dirty="0" err="1"/>
              <a:t>necesario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todo</a:t>
            </a:r>
            <a:r>
              <a:rPr lang="en-GB" sz="2000" dirty="0"/>
              <a:t> </a:t>
            </a:r>
            <a:r>
              <a:rPr lang="en-GB" sz="2000" dirty="0" err="1"/>
              <a:t>caso</a:t>
            </a:r>
            <a:r>
              <a:rPr lang="en-GB" sz="2000" dirty="0"/>
              <a:t> y,  </a:t>
            </a:r>
            <a:r>
              <a:rPr lang="en-GB" sz="2000" dirty="0" err="1"/>
              <a:t>aunque</a:t>
            </a:r>
            <a:r>
              <a:rPr lang="en-GB" sz="2000" dirty="0"/>
              <a:t> </a:t>
            </a:r>
            <a:r>
              <a:rPr lang="en-GB" sz="2000" dirty="0" err="1"/>
              <a:t>requirió</a:t>
            </a:r>
            <a:r>
              <a:rPr lang="en-GB" sz="2000" dirty="0"/>
              <a:t> </a:t>
            </a:r>
            <a:r>
              <a:rPr lang="en-GB" sz="2000" dirty="0" err="1"/>
              <a:t>mucho</a:t>
            </a:r>
            <a:r>
              <a:rPr lang="en-GB" sz="2000" dirty="0"/>
              <a:t> </a:t>
            </a:r>
            <a:r>
              <a:rPr lang="en-GB" sz="2000" dirty="0" err="1"/>
              <a:t>más</a:t>
            </a:r>
            <a:r>
              <a:rPr lang="en-GB" sz="2000" dirty="0"/>
              <a:t> </a:t>
            </a:r>
            <a:r>
              <a:rPr lang="en-GB" sz="2000" dirty="0" err="1"/>
              <a:t>esfuerzo</a:t>
            </a:r>
            <a:r>
              <a:rPr lang="en-GB" sz="2000" dirty="0"/>
              <a:t>, se </a:t>
            </a:r>
            <a:r>
              <a:rPr lang="en-GB" sz="2000" dirty="0" err="1"/>
              <a:t>mostró</a:t>
            </a:r>
            <a:r>
              <a:rPr lang="en-GB" sz="2000" dirty="0"/>
              <a:t> </a:t>
            </a:r>
            <a:r>
              <a:rPr lang="en-GB" sz="2000" dirty="0" err="1"/>
              <a:t>también</a:t>
            </a:r>
            <a:r>
              <a:rPr lang="en-GB" sz="2000" dirty="0"/>
              <a:t> </a:t>
            </a:r>
            <a:r>
              <a:rPr lang="en-GB" sz="2000" dirty="0" err="1"/>
              <a:t>muy</a:t>
            </a:r>
            <a:r>
              <a:rPr lang="en-GB" sz="2000" dirty="0"/>
              <a:t> </a:t>
            </a:r>
            <a:r>
              <a:rPr lang="en-GB" sz="2000" dirty="0" err="1"/>
              <a:t>eficaz</a:t>
            </a:r>
            <a:r>
              <a:rPr lang="en-GB" sz="2000" dirty="0"/>
              <a:t> </a:t>
            </a:r>
            <a:r>
              <a:rPr lang="en-GB" sz="2000" dirty="0" err="1"/>
              <a:t>ya</a:t>
            </a:r>
            <a:r>
              <a:rPr lang="en-GB" sz="2000" dirty="0"/>
              <a:t> que </a:t>
            </a:r>
            <a:r>
              <a:rPr lang="en-GB" sz="2000" dirty="0" err="1"/>
              <a:t>en</a:t>
            </a:r>
            <a:r>
              <a:rPr lang="en-GB" sz="2000" dirty="0"/>
              <a:t> la mayoría de los </a:t>
            </a:r>
            <a:r>
              <a:rPr lang="en-GB" sz="2000" dirty="0" err="1"/>
              <a:t>países</a:t>
            </a:r>
            <a:r>
              <a:rPr lang="en-GB" sz="2000" dirty="0"/>
              <a:t> el </a:t>
            </a:r>
            <a:r>
              <a:rPr lang="en-GB" sz="2000" dirty="0" err="1"/>
              <a:t>número</a:t>
            </a:r>
            <a:r>
              <a:rPr lang="en-GB" sz="2000" dirty="0"/>
              <a:t> de </a:t>
            </a:r>
            <a:r>
              <a:rPr lang="en-GB" sz="2000" dirty="0" err="1"/>
              <a:t>cuestionarios</a:t>
            </a:r>
            <a:r>
              <a:rPr lang="en-GB" sz="2000" dirty="0"/>
              <a:t> </a:t>
            </a:r>
            <a:r>
              <a:rPr lang="en-GB" sz="2000" dirty="0" err="1"/>
              <a:t>obtenidos</a:t>
            </a:r>
            <a:r>
              <a:rPr lang="en-GB" sz="2000" dirty="0"/>
              <a:t> </a:t>
            </a:r>
            <a:r>
              <a:rPr lang="en-GB" sz="2000" dirty="0" err="1"/>
              <a:t>excedió</a:t>
            </a:r>
            <a:r>
              <a:rPr lang="en-GB" sz="2000" dirty="0"/>
              <a:t> por </a:t>
            </a:r>
            <a:r>
              <a:rPr lang="en-GB" sz="2000" dirty="0" err="1"/>
              <a:t>más</a:t>
            </a:r>
            <a:r>
              <a:rPr lang="en-GB" sz="2000" dirty="0"/>
              <a:t> de un tercio el </a:t>
            </a:r>
            <a:r>
              <a:rPr lang="en-GB" sz="2000" dirty="0" err="1"/>
              <a:t>objetivo</a:t>
            </a:r>
            <a:r>
              <a:rPr lang="en-GB" sz="2000" dirty="0"/>
              <a:t> </a:t>
            </a:r>
            <a:r>
              <a:rPr lang="en-GB" sz="2000" dirty="0" err="1"/>
              <a:t>pretendido</a:t>
            </a:r>
            <a:r>
              <a:rPr lang="en-GB" sz="2000" dirty="0"/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723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3A20E02-0065-462B-910A-438EB0CF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02381"/>
              </p:ext>
            </p:extLst>
          </p:nvPr>
        </p:nvGraphicFramePr>
        <p:xfrm>
          <a:off x="264695" y="993913"/>
          <a:ext cx="11927306" cy="578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3653">
                  <a:extLst>
                    <a:ext uri="{9D8B030D-6E8A-4147-A177-3AD203B41FA5}">
                      <a16:colId xmlns:a16="http://schemas.microsoft.com/office/drawing/2014/main" val="2107319206"/>
                    </a:ext>
                  </a:extLst>
                </a:gridCol>
                <a:gridCol w="5963653">
                  <a:extLst>
                    <a:ext uri="{9D8B030D-6E8A-4147-A177-3AD203B41FA5}">
                      <a16:colId xmlns:a16="http://schemas.microsoft.com/office/drawing/2014/main" val="2293333524"/>
                    </a:ext>
                  </a:extLst>
                </a:gridCol>
              </a:tblGrid>
              <a:tr h="291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VENTAJAS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LIMITACIONES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extLst>
                  <a:ext uri="{0D108BD9-81ED-4DB2-BD59-A6C34878D82A}">
                    <a16:rowId xmlns:a16="http://schemas.microsoft.com/office/drawing/2014/main" val="3879436946"/>
                  </a:ext>
                </a:extLst>
              </a:tr>
              <a:tr h="705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de uso libre y gratuito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Pueden introducir sesgos demográficos al reclutar a una población más activa en internet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extLst>
                  <a:ext uri="{0D108BD9-81ED-4DB2-BD59-A6C34878D82A}">
                    <a16:rowId xmlns:a16="http://schemas.microsoft.com/office/drawing/2014/main" val="663992082"/>
                  </a:ext>
                </a:extLst>
              </a:tr>
              <a:tr h="944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Permiten alcanzar poblaciones más allá de las propias fronteras 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Pueden suponer una dificultad en países en las que el acceso a internet es limitado y el acceso a redes sociales está restringido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extLst>
                  <a:ext uri="{0D108BD9-81ED-4DB2-BD59-A6C34878D82A}">
                    <a16:rowId xmlns:a16="http://schemas.microsoft.com/office/drawing/2014/main" val="1022905787"/>
                  </a:ext>
                </a:extLst>
              </a:tr>
              <a:tr h="1422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 relativamente fáciles de utilizar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Requieren un cierto conocimiento de las redes sociales y de los grupos y personas relevantes para la población del estudio en cuestión así como algo de imaginación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extLst>
                  <a:ext uri="{0D108BD9-81ED-4DB2-BD59-A6C34878D82A}">
                    <a16:rowId xmlns:a16="http://schemas.microsoft.com/office/drawing/2014/main" val="2191404981"/>
                  </a:ext>
                </a:extLst>
              </a:tr>
              <a:tr h="14220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 lugar a una rápida difusión de la información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Pueden requerir una mayor inversión en esfuerzo y tiempo para obtener una misma tasa de respuesta que los métodos tradicionales de reclutamiento de muestras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extLst>
                  <a:ext uri="{0D108BD9-81ED-4DB2-BD59-A6C34878D82A}">
                    <a16:rowId xmlns:a16="http://schemas.microsoft.com/office/drawing/2014/main" val="1085034919"/>
                  </a:ext>
                </a:extLst>
              </a:tr>
              <a:tr h="92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Permiten una comunicación en ambas direcciones y una mayor implicación de los sujetos 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15" marR="67215" marT="0" marB="0"/>
                </a:tc>
                <a:extLst>
                  <a:ext uri="{0D108BD9-81ED-4DB2-BD59-A6C34878D82A}">
                    <a16:rowId xmlns:a16="http://schemas.microsoft.com/office/drawing/2014/main" val="102970078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8EC337A-7A6C-44B4-89B2-D42CDD0B3591}"/>
              </a:ext>
            </a:extLst>
          </p:cNvPr>
          <p:cNvSpPr txBox="1"/>
          <p:nvPr/>
        </p:nvSpPr>
        <p:spPr>
          <a:xfrm>
            <a:off x="663367" y="185738"/>
            <a:ext cx="11129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ALGUNAS VENTAJAS Y LIMITACIONES DEL USO DE LAS REDES SOCIALES PARA RECLUTAR MUESTRAS</a:t>
            </a:r>
          </a:p>
        </p:txBody>
      </p:sp>
    </p:spTree>
    <p:extLst>
      <p:ext uri="{BB962C8B-B14F-4D97-AF65-F5344CB8AC3E}">
        <p14:creationId xmlns:p14="http://schemas.microsoft.com/office/powerpoint/2010/main" val="117006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8214F7-CCF0-46F9-B31A-07F4C21E6082}"/>
              </a:ext>
            </a:extLst>
          </p:cNvPr>
          <p:cNvSpPr txBox="1"/>
          <p:nvPr/>
        </p:nvSpPr>
        <p:spPr>
          <a:xfrm>
            <a:off x="1116494" y="175820"/>
            <a:ext cx="1016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EL USO DE LAS REDES SOCIALES VIRTUALES COMO ESTRATEGIA PARA EL RECLUTAMIENTO DE INDIVIDUOS EN ESTUDIOS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DEFB41E-5105-433E-90D0-414BECAD45F3}"/>
              </a:ext>
            </a:extLst>
          </p:cNvPr>
          <p:cNvSpPr txBox="1"/>
          <p:nvPr/>
        </p:nvSpPr>
        <p:spPr>
          <a:xfrm>
            <a:off x="633663" y="1152591"/>
            <a:ext cx="10924673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 ¿Por </a:t>
            </a:r>
            <a:r>
              <a:rPr lang="en-GB" sz="2400" dirty="0" err="1"/>
              <a:t>qué</a:t>
            </a:r>
            <a:r>
              <a:rPr lang="en-GB" sz="2400" dirty="0"/>
              <a:t> </a:t>
            </a:r>
            <a:r>
              <a:rPr lang="en-GB" sz="2400" dirty="0" err="1"/>
              <a:t>utilizar</a:t>
            </a:r>
            <a:r>
              <a:rPr lang="en-GB" sz="2400" dirty="0"/>
              <a:t> las redes </a:t>
            </a:r>
            <a:r>
              <a:rPr lang="en-GB" sz="2400" dirty="0" err="1"/>
              <a:t>sociales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internet para </a:t>
            </a:r>
            <a:r>
              <a:rPr lang="en-GB" sz="2400" dirty="0" err="1"/>
              <a:t>reclutar</a:t>
            </a:r>
            <a:r>
              <a:rPr lang="en-GB" sz="2400" dirty="0"/>
              <a:t> </a:t>
            </a:r>
            <a:r>
              <a:rPr lang="en-GB" sz="2400" dirty="0" err="1"/>
              <a:t>indivíduos</a:t>
            </a:r>
            <a:r>
              <a:rPr lang="en-GB" sz="2400" dirty="0"/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 ¿</a:t>
            </a:r>
            <a:r>
              <a:rPr lang="en-GB" sz="2400" dirty="0" err="1"/>
              <a:t>Cuándo</a:t>
            </a:r>
            <a:r>
              <a:rPr lang="en-GB" sz="2400" dirty="0"/>
              <a:t> </a:t>
            </a:r>
            <a:r>
              <a:rPr lang="en-GB" sz="2400" dirty="0" err="1"/>
              <a:t>utilizarlas</a:t>
            </a:r>
            <a:r>
              <a:rPr lang="en-GB" sz="2400" dirty="0"/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 ¿De </a:t>
            </a:r>
            <a:r>
              <a:rPr lang="en-GB" sz="2400" dirty="0" err="1"/>
              <a:t>qué</a:t>
            </a:r>
            <a:r>
              <a:rPr lang="en-GB" sz="2400" dirty="0"/>
              <a:t> redes </a:t>
            </a:r>
            <a:r>
              <a:rPr lang="en-GB" sz="2400" dirty="0" err="1"/>
              <a:t>sociales</a:t>
            </a:r>
            <a:r>
              <a:rPr lang="en-GB" sz="2400" dirty="0"/>
              <a:t> se </a:t>
            </a:r>
            <a:r>
              <a:rPr lang="en-GB" sz="2400" dirty="0" err="1"/>
              <a:t>trataría</a:t>
            </a:r>
            <a:r>
              <a:rPr lang="en-GB" sz="2400" dirty="0"/>
              <a:t> y </a:t>
            </a:r>
            <a:r>
              <a:rPr lang="en-GB" sz="2400" dirty="0" err="1"/>
              <a:t>cuáles</a:t>
            </a:r>
            <a:r>
              <a:rPr lang="en-GB" sz="2400" dirty="0"/>
              <a:t> </a:t>
            </a:r>
            <a:r>
              <a:rPr lang="en-GB" sz="2400" dirty="0" err="1"/>
              <a:t>elegir</a:t>
            </a:r>
            <a:r>
              <a:rPr lang="en-GB" sz="2400" dirty="0"/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 ¿</a:t>
            </a:r>
            <a:r>
              <a:rPr lang="en-GB" sz="2400" dirty="0" err="1"/>
              <a:t>Cómo</a:t>
            </a:r>
            <a:r>
              <a:rPr lang="en-GB" sz="2400" dirty="0"/>
              <a:t> </a:t>
            </a:r>
            <a:r>
              <a:rPr lang="en-GB" sz="2400" dirty="0" err="1"/>
              <a:t>proceder</a:t>
            </a:r>
            <a:r>
              <a:rPr lang="en-GB" sz="2400" dirty="0"/>
              <a:t> a </a:t>
            </a:r>
            <a:r>
              <a:rPr lang="en-GB" sz="2400" dirty="0" err="1"/>
              <a:t>buscar</a:t>
            </a:r>
            <a:r>
              <a:rPr lang="en-GB" sz="2400" dirty="0"/>
              <a:t> e </a:t>
            </a:r>
            <a:r>
              <a:rPr lang="en-GB" sz="2400" dirty="0" err="1"/>
              <a:t>identificar</a:t>
            </a:r>
            <a:r>
              <a:rPr lang="en-GB" sz="2400" dirty="0"/>
              <a:t> a los </a:t>
            </a:r>
            <a:r>
              <a:rPr lang="en-GB" sz="2400" dirty="0" err="1"/>
              <a:t>indivíduos</a:t>
            </a:r>
            <a:r>
              <a:rPr lang="en-GB" sz="2400" dirty="0"/>
              <a:t>/</a:t>
            </a:r>
            <a:r>
              <a:rPr lang="en-GB" sz="2400" dirty="0" err="1"/>
              <a:t>grupos</a:t>
            </a:r>
            <a:r>
              <a:rPr lang="en-GB" sz="2400" dirty="0"/>
              <a:t> que </a:t>
            </a:r>
            <a:r>
              <a:rPr lang="en-GB" sz="2400" dirty="0" err="1"/>
              <a:t>pertenecen</a:t>
            </a:r>
            <a:r>
              <a:rPr lang="en-GB" sz="2400" dirty="0"/>
              <a:t> a la población que </a:t>
            </a:r>
            <a:r>
              <a:rPr lang="en-GB" sz="2400" dirty="0" err="1"/>
              <a:t>interesa</a:t>
            </a:r>
            <a:r>
              <a:rPr lang="en-GB" sz="2400" dirty="0"/>
              <a:t> </a:t>
            </a:r>
            <a:r>
              <a:rPr lang="en-GB" sz="2400" dirty="0" err="1"/>
              <a:t>reclutar</a:t>
            </a:r>
            <a:r>
              <a:rPr lang="en-GB" sz="2400" dirty="0"/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¿</a:t>
            </a:r>
            <a:r>
              <a:rPr lang="en-GB" sz="2400" dirty="0" err="1"/>
              <a:t>Cómo</a:t>
            </a:r>
            <a:r>
              <a:rPr lang="en-GB" sz="2400" dirty="0"/>
              <a:t> </a:t>
            </a:r>
            <a:r>
              <a:rPr lang="en-GB" sz="2400" dirty="0" err="1"/>
              <a:t>inducirlos</a:t>
            </a:r>
            <a:r>
              <a:rPr lang="en-GB" sz="2400" dirty="0"/>
              <a:t> a </a:t>
            </a:r>
            <a:r>
              <a:rPr lang="en-GB" sz="2400" dirty="0" err="1"/>
              <a:t>participar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el </a:t>
            </a:r>
            <a:r>
              <a:rPr lang="en-GB" sz="2400" dirty="0" err="1"/>
              <a:t>estudio</a:t>
            </a:r>
            <a:r>
              <a:rPr lang="en-GB" sz="24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vez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responder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teóricamente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estas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preguntas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voy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ilustrar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mi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respuesta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contando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mi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experiencia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dos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estudios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 Investigación Longitudinal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sobre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las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Segundas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Generaciones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(ILSEG)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estudio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la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situación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los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migrantes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españoles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5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países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Alemania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Francia,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Reino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Unido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EE.UU. Y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Emiratos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Árabes</a:t>
            </a: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76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174622-8CF7-4052-93A8-61355C7974BE}"/>
              </a:ext>
            </a:extLst>
          </p:cNvPr>
          <p:cNvSpPr txBox="1"/>
          <p:nvPr/>
        </p:nvSpPr>
        <p:spPr>
          <a:xfrm>
            <a:off x="1151019" y="250306"/>
            <a:ext cx="988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ESTUDIOS LONGITUDINALES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B3B0EF-E730-4953-8411-F90B8C7D97E2}"/>
              </a:ext>
            </a:extLst>
          </p:cNvPr>
          <p:cNvSpPr txBox="1"/>
          <p:nvPr/>
        </p:nvSpPr>
        <p:spPr>
          <a:xfrm>
            <a:off x="766009" y="969787"/>
            <a:ext cx="1065997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/>
              <a:t> </a:t>
            </a:r>
            <a:r>
              <a:rPr lang="en-GB" sz="2000" dirty="0"/>
              <a:t>FINALIDAD DE LOS ESTUDIOS LONGITUDINALES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/>
              <a:t>Investigar</a:t>
            </a:r>
            <a:r>
              <a:rPr lang="en-GB" sz="2000" dirty="0"/>
              <a:t> a una población </a:t>
            </a:r>
            <a:r>
              <a:rPr lang="en-GB" sz="2000" dirty="0" err="1"/>
              <a:t>repetidamente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distintos</a:t>
            </a:r>
            <a:r>
              <a:rPr lang="en-GB" sz="2000" dirty="0"/>
              <a:t> </a:t>
            </a:r>
            <a:r>
              <a:rPr lang="en-GB" sz="2000" dirty="0" err="1"/>
              <a:t>momentos</a:t>
            </a:r>
            <a:r>
              <a:rPr lang="en-GB" sz="2000" dirty="0"/>
              <a:t> de </a:t>
            </a:r>
            <a:r>
              <a:rPr lang="en-GB" sz="2000" dirty="0" err="1"/>
              <a:t>tiempo</a:t>
            </a:r>
            <a:endParaRPr lang="en-GB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/>
              <a:t>Capturar</a:t>
            </a:r>
            <a:r>
              <a:rPr lang="en-GB" sz="2000" dirty="0"/>
              <a:t> </a:t>
            </a:r>
            <a:r>
              <a:rPr lang="en-GB" sz="2000" dirty="0" err="1"/>
              <a:t>cambios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tiempo</a:t>
            </a:r>
            <a:endParaRPr lang="en-GB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/>
              <a:t>Explicar</a:t>
            </a:r>
            <a:r>
              <a:rPr lang="en-GB" sz="2000" dirty="0"/>
              <a:t> los </a:t>
            </a:r>
            <a:r>
              <a:rPr lang="en-GB" sz="2000" dirty="0" err="1"/>
              <a:t>cambios</a:t>
            </a:r>
            <a:r>
              <a:rPr lang="en-GB" sz="2000" dirty="0"/>
              <a:t> que </a:t>
            </a:r>
            <a:r>
              <a:rPr lang="en-GB" sz="2000" dirty="0" err="1"/>
              <a:t>han</a:t>
            </a:r>
            <a:r>
              <a:rPr lang="en-GB" sz="2000" dirty="0"/>
              <a:t> </a:t>
            </a:r>
            <a:r>
              <a:rPr lang="en-GB" sz="2000" dirty="0" err="1"/>
              <a:t>ocurrido</a:t>
            </a:r>
            <a:endParaRPr lang="en-GB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 DOS </a:t>
            </a:r>
            <a:r>
              <a:rPr lang="en-GB" sz="2000" dirty="0" err="1"/>
              <a:t>clases</a:t>
            </a:r>
            <a:r>
              <a:rPr lang="en-GB" sz="2000" dirty="0"/>
              <a:t> de </a:t>
            </a:r>
            <a:r>
              <a:rPr lang="en-GB" sz="2000" dirty="0" err="1"/>
              <a:t>estudios</a:t>
            </a:r>
            <a:r>
              <a:rPr lang="en-GB" sz="2000" dirty="0"/>
              <a:t> </a:t>
            </a:r>
            <a:r>
              <a:rPr lang="en-GB" sz="2000" dirty="0" err="1"/>
              <a:t>longitudinales</a:t>
            </a:r>
            <a:r>
              <a:rPr lang="en-GB" sz="2000" dirty="0"/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66FF66"/>
                </a:solidFill>
              </a:rPr>
              <a:t>Estudios</a:t>
            </a:r>
            <a:r>
              <a:rPr lang="en-GB" sz="2000" dirty="0">
                <a:solidFill>
                  <a:srgbClr val="66FF66"/>
                </a:solidFill>
              </a:rPr>
              <a:t> de panel</a:t>
            </a:r>
            <a:r>
              <a:rPr lang="en-GB" sz="2000" dirty="0"/>
              <a:t>: </a:t>
            </a:r>
            <a:r>
              <a:rPr lang="en-GB" sz="2000" dirty="0">
                <a:solidFill>
                  <a:srgbClr val="66FF66"/>
                </a:solidFill>
              </a:rPr>
              <a:t>una </a:t>
            </a:r>
            <a:r>
              <a:rPr lang="en-GB" sz="2000" dirty="0" err="1">
                <a:solidFill>
                  <a:srgbClr val="66FF66"/>
                </a:solidFill>
              </a:rPr>
              <a:t>misma</a:t>
            </a:r>
            <a:r>
              <a:rPr lang="en-GB" sz="2000" dirty="0">
                <a:solidFill>
                  <a:srgbClr val="66FF66"/>
                </a:solidFill>
              </a:rPr>
              <a:t> </a:t>
            </a:r>
            <a:r>
              <a:rPr lang="en-GB" sz="2000" dirty="0" err="1"/>
              <a:t>muestra</a:t>
            </a:r>
            <a:r>
              <a:rPr lang="en-GB" sz="2000" dirty="0"/>
              <a:t> es </a:t>
            </a:r>
            <a:r>
              <a:rPr lang="en-GB" sz="2000" dirty="0" err="1"/>
              <a:t>seguida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tiempo</a:t>
            </a:r>
            <a:r>
              <a:rPr lang="en-GB" sz="2000" dirty="0"/>
              <a:t>, </a:t>
            </a:r>
            <a:r>
              <a:rPr lang="en-GB" sz="2000" dirty="0" err="1"/>
              <a:t>entrevistándola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momentos</a:t>
            </a:r>
            <a:r>
              <a:rPr lang="en-GB" sz="2000" dirty="0"/>
              <a:t> clave. </a:t>
            </a:r>
            <a:r>
              <a:rPr lang="en-GB" sz="2000" dirty="0" err="1"/>
              <a:t>Sigue</a:t>
            </a:r>
            <a:r>
              <a:rPr lang="en-GB" sz="2000" dirty="0"/>
              <a:t> los </a:t>
            </a:r>
            <a:r>
              <a:rPr lang="en-GB" sz="2000" dirty="0" err="1"/>
              <a:t>cambios</a:t>
            </a:r>
            <a:r>
              <a:rPr lang="en-GB" sz="2000" dirty="0"/>
              <a:t> </a:t>
            </a:r>
            <a:r>
              <a:rPr lang="en-GB" sz="2000" dirty="0" err="1"/>
              <a:t>individuales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tiempo</a:t>
            </a:r>
            <a:r>
              <a:rPr lang="en-GB" sz="2000" dirty="0"/>
              <a:t> y </a:t>
            </a:r>
            <a:r>
              <a:rPr lang="en-GB" sz="2000" dirty="0" err="1"/>
              <a:t>puede</a:t>
            </a:r>
            <a:r>
              <a:rPr lang="en-GB" sz="2000" dirty="0"/>
              <a:t> </a:t>
            </a:r>
            <a:r>
              <a:rPr lang="en-GB" sz="2000" dirty="0" err="1"/>
              <a:t>identificar</a:t>
            </a:r>
            <a:r>
              <a:rPr lang="en-GB" sz="2000" dirty="0"/>
              <a:t> sus </a:t>
            </a:r>
            <a:r>
              <a:rPr lang="en-GB" sz="2000" dirty="0" err="1"/>
              <a:t>determinantes</a:t>
            </a:r>
            <a:r>
              <a:rPr lang="en-GB" sz="2000" dirty="0"/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solidFill>
                  <a:srgbClr val="66FF66"/>
                </a:solidFill>
              </a:rPr>
              <a:t>Estudios</a:t>
            </a:r>
            <a:r>
              <a:rPr lang="en-GB" sz="2000" dirty="0">
                <a:solidFill>
                  <a:srgbClr val="66FF66"/>
                </a:solidFill>
              </a:rPr>
              <a:t> de </a:t>
            </a:r>
            <a:r>
              <a:rPr lang="en-GB" sz="2000" dirty="0" err="1">
                <a:solidFill>
                  <a:srgbClr val="66FF66"/>
                </a:solidFill>
              </a:rPr>
              <a:t>cohorte</a:t>
            </a:r>
            <a:r>
              <a:rPr lang="en-GB" sz="2000" dirty="0"/>
              <a:t>: </a:t>
            </a:r>
            <a:r>
              <a:rPr lang="en-GB" sz="2000" dirty="0" err="1">
                <a:solidFill>
                  <a:srgbClr val="66FF66"/>
                </a:solidFill>
              </a:rPr>
              <a:t>distintas</a:t>
            </a:r>
            <a:r>
              <a:rPr lang="en-GB" sz="2000" dirty="0"/>
              <a:t> </a:t>
            </a:r>
            <a:r>
              <a:rPr lang="en-GB" sz="2000" dirty="0" err="1"/>
              <a:t>muestras</a:t>
            </a:r>
            <a:r>
              <a:rPr lang="en-GB" sz="2000" dirty="0"/>
              <a:t> de una </a:t>
            </a:r>
            <a:r>
              <a:rPr lang="en-GB" sz="2000" dirty="0" err="1"/>
              <a:t>misma</a:t>
            </a:r>
            <a:r>
              <a:rPr lang="en-GB" sz="2000" dirty="0"/>
              <a:t> población son </a:t>
            </a:r>
            <a:r>
              <a:rPr lang="en-GB" sz="2000" dirty="0" err="1"/>
              <a:t>entrevistadas</a:t>
            </a:r>
            <a:r>
              <a:rPr lang="en-GB" sz="2000" dirty="0"/>
              <a:t> a </a:t>
            </a:r>
            <a:r>
              <a:rPr lang="en-GB" sz="2000" dirty="0" err="1"/>
              <a:t>través</a:t>
            </a:r>
            <a:r>
              <a:rPr lang="en-GB" sz="2000" dirty="0"/>
              <a:t> del </a:t>
            </a:r>
            <a:r>
              <a:rPr lang="en-GB" sz="2000" dirty="0" err="1"/>
              <a:t>tiempo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periodos</a:t>
            </a:r>
            <a:r>
              <a:rPr lang="en-GB" sz="2000" dirty="0"/>
              <a:t> </a:t>
            </a:r>
            <a:r>
              <a:rPr lang="en-GB" sz="2000" dirty="0" err="1"/>
              <a:t>sucesivos</a:t>
            </a:r>
            <a:r>
              <a:rPr lang="en-GB" sz="2000" dirty="0"/>
              <a:t>. </a:t>
            </a:r>
            <a:r>
              <a:rPr lang="en-GB" sz="2000" dirty="0" err="1"/>
              <a:t>Identifica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66FF66"/>
                </a:solidFill>
              </a:rPr>
              <a:t>cambios</a:t>
            </a:r>
            <a:r>
              <a:rPr lang="en-GB" sz="2000" dirty="0">
                <a:solidFill>
                  <a:srgbClr val="66FF66"/>
                </a:solidFill>
              </a:rPr>
              <a:t> del </a:t>
            </a:r>
            <a:r>
              <a:rPr lang="en-GB" sz="2000" dirty="0" err="1">
                <a:solidFill>
                  <a:srgbClr val="66FF66"/>
                </a:solidFill>
              </a:rPr>
              <a:t>grupo</a:t>
            </a:r>
            <a:r>
              <a:rPr lang="en-GB" sz="2000" dirty="0">
                <a:solidFill>
                  <a:srgbClr val="66FF66"/>
                </a:solidFill>
              </a:rPr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tiempo</a:t>
            </a:r>
            <a:r>
              <a:rPr lang="en-GB" sz="2000" dirty="0"/>
              <a:t> y </a:t>
            </a:r>
            <a:r>
              <a:rPr lang="en-GB" sz="2000" dirty="0" err="1"/>
              <a:t>destaca</a:t>
            </a:r>
            <a:r>
              <a:rPr lang="en-GB" sz="2000" dirty="0"/>
              <a:t> los </a:t>
            </a:r>
            <a:r>
              <a:rPr lang="en-GB" sz="2000" dirty="0" err="1"/>
              <a:t>factores</a:t>
            </a:r>
            <a:r>
              <a:rPr lang="en-GB" sz="2000" dirty="0"/>
              <a:t> </a:t>
            </a:r>
            <a:r>
              <a:rPr lang="en-GB" sz="2000" dirty="0" err="1"/>
              <a:t>colectivos</a:t>
            </a:r>
            <a:r>
              <a:rPr lang="en-GB" sz="2000" dirty="0"/>
              <a:t> que </a:t>
            </a:r>
            <a:r>
              <a:rPr lang="en-GB" sz="2000" dirty="0" err="1"/>
              <a:t>llevan</a:t>
            </a:r>
            <a:r>
              <a:rPr lang="en-GB" sz="2000" dirty="0"/>
              <a:t> a </a:t>
            </a:r>
            <a:r>
              <a:rPr lang="en-GB" sz="2000" dirty="0" err="1"/>
              <a:t>ellos</a:t>
            </a:r>
            <a:r>
              <a:rPr lang="en-GB" sz="20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000" dirty="0"/>
              <a:t>LOS ESTUDIOS DE PANEL </a:t>
            </a:r>
            <a:r>
              <a:rPr lang="en-GB" sz="2000" dirty="0" err="1"/>
              <a:t>tienen</a:t>
            </a:r>
            <a:r>
              <a:rPr lang="en-GB" sz="2000" dirty="0"/>
              <a:t> un serio </a:t>
            </a:r>
            <a:r>
              <a:rPr lang="en-GB" sz="2000" dirty="0" err="1"/>
              <a:t>inconveniente</a:t>
            </a:r>
            <a:r>
              <a:rPr lang="en-GB" sz="2000" dirty="0"/>
              <a:t> que es </a:t>
            </a:r>
            <a:r>
              <a:rPr lang="en-GB" sz="2000" dirty="0">
                <a:solidFill>
                  <a:srgbClr val="66FF66"/>
                </a:solidFill>
              </a:rPr>
              <a:t>la </a:t>
            </a:r>
            <a:r>
              <a:rPr lang="en-GB" sz="2000" dirty="0" err="1">
                <a:solidFill>
                  <a:srgbClr val="66FF66"/>
                </a:solidFill>
              </a:rPr>
              <a:t>mortandad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66FF66"/>
                </a:solidFill>
              </a:rPr>
              <a:t>de la </a:t>
            </a:r>
            <a:r>
              <a:rPr lang="en-GB" sz="2000" dirty="0" err="1">
                <a:solidFill>
                  <a:srgbClr val="66FF66"/>
                </a:solidFill>
              </a:rPr>
              <a:t>muestra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los </a:t>
            </a:r>
            <a:r>
              <a:rPr lang="en-GB" sz="2000" dirty="0" err="1"/>
              <a:t>sucesivos</a:t>
            </a:r>
            <a:r>
              <a:rPr lang="en-GB" sz="2000" dirty="0"/>
              <a:t> </a:t>
            </a:r>
            <a:r>
              <a:rPr lang="en-GB" sz="2000" dirty="0" err="1"/>
              <a:t>seguimientos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el </a:t>
            </a:r>
            <a:r>
              <a:rPr lang="en-GB" sz="2000" dirty="0" err="1"/>
              <a:t>tiempo</a:t>
            </a:r>
            <a:r>
              <a:rPr lang="en-GB" sz="2000" dirty="0"/>
              <a:t>. </a:t>
            </a:r>
            <a:r>
              <a:rPr lang="en-GB" sz="2000" dirty="0">
                <a:solidFill>
                  <a:srgbClr val="66FF66"/>
                </a:solidFill>
              </a:rPr>
              <a:t>Un </a:t>
            </a:r>
            <a:r>
              <a:rPr lang="en-GB" sz="2000" dirty="0" err="1">
                <a:solidFill>
                  <a:srgbClr val="66FF66"/>
                </a:solidFill>
              </a:rPr>
              <a:t>recurso</a:t>
            </a:r>
            <a:r>
              <a:rPr lang="en-GB" sz="2000" dirty="0">
                <a:solidFill>
                  <a:srgbClr val="66FF66"/>
                </a:solidFill>
              </a:rPr>
              <a:t> para </a:t>
            </a:r>
            <a:r>
              <a:rPr lang="en-GB" sz="2000" dirty="0" err="1">
                <a:solidFill>
                  <a:srgbClr val="66FF66"/>
                </a:solidFill>
              </a:rPr>
              <a:t>reducirla</a:t>
            </a:r>
            <a:r>
              <a:rPr lang="en-GB" sz="2000" dirty="0">
                <a:solidFill>
                  <a:srgbClr val="66FF66"/>
                </a:solidFill>
              </a:rPr>
              <a:t> </a:t>
            </a:r>
            <a:r>
              <a:rPr lang="en-GB" sz="2000" dirty="0" err="1">
                <a:solidFill>
                  <a:srgbClr val="66FF66"/>
                </a:solidFill>
              </a:rPr>
              <a:t>en</a:t>
            </a:r>
            <a:r>
              <a:rPr lang="en-GB" sz="2000" dirty="0">
                <a:solidFill>
                  <a:srgbClr val="66FF66"/>
                </a:solidFill>
              </a:rPr>
              <a:t> </a:t>
            </a:r>
            <a:r>
              <a:rPr lang="en-GB" sz="2000" dirty="0" err="1">
                <a:solidFill>
                  <a:srgbClr val="66FF66"/>
                </a:solidFill>
              </a:rPr>
              <a:t>estos</a:t>
            </a:r>
            <a:r>
              <a:rPr lang="en-GB" sz="2000" dirty="0">
                <a:solidFill>
                  <a:srgbClr val="66FF66"/>
                </a:solidFill>
              </a:rPr>
              <a:t> </a:t>
            </a:r>
            <a:r>
              <a:rPr lang="en-GB" sz="2000" dirty="0" err="1">
                <a:solidFill>
                  <a:srgbClr val="66FF66"/>
                </a:solidFill>
              </a:rPr>
              <a:t>casos</a:t>
            </a:r>
            <a:r>
              <a:rPr lang="en-GB" sz="2000" dirty="0">
                <a:solidFill>
                  <a:srgbClr val="66FF66"/>
                </a:solidFill>
              </a:rPr>
              <a:t> es el </a:t>
            </a:r>
            <a:r>
              <a:rPr lang="en-GB" sz="2000" dirty="0" err="1">
                <a:solidFill>
                  <a:srgbClr val="66FF66"/>
                </a:solidFill>
              </a:rPr>
              <a:t>uso</a:t>
            </a:r>
            <a:r>
              <a:rPr lang="en-GB" sz="2000" dirty="0">
                <a:solidFill>
                  <a:srgbClr val="66FF66"/>
                </a:solidFill>
              </a:rPr>
              <a:t> de las redes </a:t>
            </a:r>
            <a:r>
              <a:rPr lang="en-GB" sz="2000" dirty="0" err="1">
                <a:solidFill>
                  <a:srgbClr val="66FF66"/>
                </a:solidFill>
              </a:rPr>
              <a:t>sociales</a:t>
            </a:r>
            <a:r>
              <a:rPr lang="en-GB" sz="2000" dirty="0">
                <a:solidFill>
                  <a:srgbClr val="66FF66"/>
                </a:solidFill>
              </a:rPr>
              <a:t> para </a:t>
            </a:r>
            <a:r>
              <a:rPr lang="en-GB" sz="2000" dirty="0" err="1">
                <a:solidFill>
                  <a:srgbClr val="66FF66"/>
                </a:solidFill>
              </a:rPr>
              <a:t>rastrear</a:t>
            </a:r>
            <a:r>
              <a:rPr lang="en-GB" sz="2000" dirty="0">
                <a:solidFill>
                  <a:srgbClr val="66FF66"/>
                </a:solidFill>
              </a:rPr>
              <a:t> a los </a:t>
            </a:r>
            <a:r>
              <a:rPr lang="en-GB" sz="2000" dirty="0" err="1">
                <a:solidFill>
                  <a:srgbClr val="66FF66"/>
                </a:solidFill>
              </a:rPr>
              <a:t>individuos</a:t>
            </a:r>
            <a:r>
              <a:rPr lang="en-GB" sz="2000" dirty="0">
                <a:solidFill>
                  <a:srgbClr val="66FF66"/>
                </a:solidFill>
              </a:rPr>
              <a:t> de la </a:t>
            </a:r>
            <a:r>
              <a:rPr lang="en-GB" sz="2000" dirty="0" err="1">
                <a:solidFill>
                  <a:srgbClr val="66FF66"/>
                </a:solidFill>
              </a:rPr>
              <a:t>muestra</a:t>
            </a:r>
            <a:r>
              <a:rPr lang="en-GB" sz="2000" dirty="0">
                <a:solidFill>
                  <a:srgbClr val="66FF66"/>
                </a:solidFill>
              </a:rPr>
              <a:t> original </a:t>
            </a:r>
            <a:r>
              <a:rPr lang="en-GB" sz="2000" dirty="0" err="1">
                <a:solidFill>
                  <a:srgbClr val="66FF66"/>
                </a:solidFill>
              </a:rPr>
              <a:t>en</a:t>
            </a:r>
            <a:r>
              <a:rPr lang="en-GB" sz="2000" dirty="0">
                <a:solidFill>
                  <a:srgbClr val="66FF66"/>
                </a:solidFill>
              </a:rPr>
              <a:t> las </a:t>
            </a:r>
            <a:r>
              <a:rPr lang="en-GB" sz="2000" dirty="0" err="1">
                <a:solidFill>
                  <a:srgbClr val="66FF66"/>
                </a:solidFill>
              </a:rPr>
              <a:t>fases</a:t>
            </a:r>
            <a:r>
              <a:rPr lang="en-GB" sz="2000" dirty="0">
                <a:solidFill>
                  <a:srgbClr val="66FF66"/>
                </a:solidFill>
              </a:rPr>
              <a:t> de </a:t>
            </a:r>
            <a:r>
              <a:rPr lang="en-GB" sz="2000" dirty="0" err="1">
                <a:solidFill>
                  <a:srgbClr val="66FF66"/>
                </a:solidFill>
              </a:rPr>
              <a:t>seguimiento</a:t>
            </a:r>
            <a:r>
              <a:rPr lang="en-GB" sz="2000" dirty="0">
                <a:solidFill>
                  <a:srgbClr val="66FF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48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69354E-0EB5-4731-AE5C-0B70CE5402C5}"/>
              </a:ext>
            </a:extLst>
          </p:cNvPr>
          <p:cNvSpPr txBox="1"/>
          <p:nvPr/>
        </p:nvSpPr>
        <p:spPr>
          <a:xfrm>
            <a:off x="1451810" y="208427"/>
            <a:ext cx="928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ESTUDIO ILSEG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CAE14E-9D47-4F4D-8F62-AE40E6AB631F}"/>
              </a:ext>
            </a:extLst>
          </p:cNvPr>
          <p:cNvSpPr txBox="1"/>
          <p:nvPr/>
        </p:nvSpPr>
        <p:spPr>
          <a:xfrm>
            <a:off x="770021" y="986589"/>
            <a:ext cx="11020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 </a:t>
            </a:r>
            <a:r>
              <a:rPr lang="en-GB" sz="2400" dirty="0" err="1"/>
              <a:t>Estudio</a:t>
            </a:r>
            <a:r>
              <a:rPr lang="en-GB" sz="2400" dirty="0"/>
              <a:t> de panel de </a:t>
            </a:r>
            <a:r>
              <a:rPr lang="en-GB" sz="2400" dirty="0" err="1"/>
              <a:t>hijos</a:t>
            </a:r>
            <a:r>
              <a:rPr lang="en-GB" sz="2400" dirty="0"/>
              <a:t> de </a:t>
            </a:r>
            <a:r>
              <a:rPr lang="en-GB" sz="2400" dirty="0" err="1"/>
              <a:t>inmigrantes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España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Principal </a:t>
            </a:r>
            <a:r>
              <a:rPr lang="en-GB" sz="2400" dirty="0" err="1"/>
              <a:t>Objetivo</a:t>
            </a:r>
            <a:r>
              <a:rPr lang="en-GB" sz="2400" dirty="0"/>
              <a:t>: </a:t>
            </a:r>
            <a:r>
              <a:rPr lang="en-GB" sz="2400" dirty="0" err="1"/>
              <a:t>descubrir</a:t>
            </a:r>
            <a:r>
              <a:rPr lang="en-GB" sz="2400" dirty="0"/>
              <a:t> las </a:t>
            </a:r>
            <a:r>
              <a:rPr lang="en-GB" sz="2400" dirty="0" err="1"/>
              <a:t>formas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que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proceso</a:t>
            </a:r>
            <a:r>
              <a:rPr lang="en-GB" sz="2400" dirty="0"/>
              <a:t> de </a:t>
            </a:r>
            <a:r>
              <a:rPr lang="en-GB" sz="2400" dirty="0" err="1"/>
              <a:t>integración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sociedad</a:t>
            </a:r>
            <a:r>
              <a:rPr lang="en-GB" sz="2400" dirty="0"/>
              <a:t> </a:t>
            </a:r>
            <a:r>
              <a:rPr lang="en-GB" sz="2400" dirty="0" err="1"/>
              <a:t>evoluciona</a:t>
            </a:r>
            <a:r>
              <a:rPr lang="en-GB" sz="2400" dirty="0"/>
              <a:t> con el </a:t>
            </a:r>
            <a:r>
              <a:rPr lang="en-GB" sz="2400" dirty="0" err="1"/>
              <a:t>tiempo</a:t>
            </a:r>
            <a:r>
              <a:rPr lang="en-GB" sz="2400" dirty="0"/>
              <a:t> y </a:t>
            </a:r>
            <a:r>
              <a:rPr lang="en-GB" sz="2400" dirty="0" err="1"/>
              <a:t>explicar</a:t>
            </a:r>
            <a:r>
              <a:rPr lang="en-GB" sz="2400" dirty="0"/>
              <a:t> las </a:t>
            </a:r>
            <a:r>
              <a:rPr lang="en-GB" sz="2400" dirty="0" err="1"/>
              <a:t>diferencias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evolución</a:t>
            </a: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/>
              <a:t> La </a:t>
            </a:r>
            <a:r>
              <a:rPr lang="en-GB" sz="2400" dirty="0" err="1"/>
              <a:t>primera</a:t>
            </a:r>
            <a:r>
              <a:rPr lang="en-GB" sz="2400" dirty="0"/>
              <a:t> </a:t>
            </a:r>
            <a:r>
              <a:rPr lang="en-GB" sz="2400" dirty="0" err="1"/>
              <a:t>encuesta</a:t>
            </a:r>
            <a:r>
              <a:rPr lang="en-GB" sz="2400" dirty="0"/>
              <a:t> se </a:t>
            </a:r>
            <a:r>
              <a:rPr lang="en-GB" sz="2400" dirty="0" err="1"/>
              <a:t>realizó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2008 </a:t>
            </a:r>
            <a:r>
              <a:rPr lang="en-GB" sz="2400" dirty="0" err="1"/>
              <a:t>en</a:t>
            </a:r>
            <a:r>
              <a:rPr lang="en-GB" sz="2400" dirty="0"/>
              <a:t> colegios de Madrid y Barcelona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err="1"/>
              <a:t>Edad</a:t>
            </a:r>
            <a:r>
              <a:rPr lang="en-GB" sz="2400" dirty="0"/>
              <a:t> media de los adolescents: 14 </a:t>
            </a:r>
            <a:r>
              <a:rPr lang="en-GB" sz="2400" dirty="0" err="1"/>
              <a:t>años</a:t>
            </a: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err="1"/>
              <a:t>Tamaño</a:t>
            </a:r>
            <a:r>
              <a:rPr lang="en-GB" sz="2400" dirty="0"/>
              <a:t> de la </a:t>
            </a:r>
            <a:r>
              <a:rPr lang="en-GB" sz="2400" dirty="0" err="1"/>
              <a:t>muestra</a:t>
            </a:r>
            <a:r>
              <a:rPr lang="en-GB" sz="2400" dirty="0"/>
              <a:t>: +7000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 Primera </a:t>
            </a:r>
            <a:r>
              <a:rPr lang="en-GB" sz="2400" dirty="0" err="1"/>
              <a:t>encuesta</a:t>
            </a:r>
            <a:r>
              <a:rPr lang="en-GB" sz="2400" dirty="0"/>
              <a:t> de Seguimiento </a:t>
            </a:r>
            <a:r>
              <a:rPr lang="en-GB" sz="2400" dirty="0" err="1"/>
              <a:t>en</a:t>
            </a:r>
            <a:r>
              <a:rPr lang="en-GB" sz="2400" dirty="0"/>
              <a:t> 2012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err="1"/>
              <a:t>Edad</a:t>
            </a:r>
            <a:r>
              <a:rPr lang="en-GB" sz="2400" dirty="0"/>
              <a:t> media: 18 </a:t>
            </a:r>
            <a:r>
              <a:rPr lang="en-GB" sz="2400" dirty="0" err="1"/>
              <a:t>años</a:t>
            </a:r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 Segunda </a:t>
            </a:r>
            <a:r>
              <a:rPr lang="en-GB" sz="2400" dirty="0" err="1"/>
              <a:t>encuesta</a:t>
            </a:r>
            <a:r>
              <a:rPr lang="en-GB" sz="2400" dirty="0"/>
              <a:t> de Seguimiento </a:t>
            </a:r>
            <a:r>
              <a:rPr lang="en-GB" sz="2400" dirty="0" err="1"/>
              <a:t>en</a:t>
            </a:r>
            <a:r>
              <a:rPr lang="en-GB" sz="2400" dirty="0"/>
              <a:t> 2016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err="1"/>
              <a:t>Edad</a:t>
            </a:r>
            <a:r>
              <a:rPr lang="en-GB" sz="2400" dirty="0"/>
              <a:t> media: 22 </a:t>
            </a:r>
            <a:r>
              <a:rPr lang="en-GB" sz="2400" dirty="0" err="1"/>
              <a:t>años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752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1A2C282-AA1D-4015-ADC9-F33C9A6115DE}"/>
              </a:ext>
            </a:extLst>
          </p:cNvPr>
          <p:cNvGrpSpPr>
            <a:grpSpLocks/>
          </p:cNvGrpSpPr>
          <p:nvPr/>
        </p:nvGrpSpPr>
        <p:grpSpPr bwMode="auto">
          <a:xfrm>
            <a:off x="745958" y="728090"/>
            <a:ext cx="10684042" cy="5817089"/>
            <a:chOff x="1112" y="3178"/>
            <a:chExt cx="9699" cy="11265"/>
          </a:xfrm>
        </p:grpSpPr>
        <p:sp>
          <p:nvSpPr>
            <p:cNvPr id="3" name="Cuadro de texto 25">
              <a:extLst>
                <a:ext uri="{FF2B5EF4-FFF2-40B4-BE49-F238E27FC236}">
                  <a16:creationId xmlns:a16="http://schemas.microsoft.com/office/drawing/2014/main" id="{46AE305B-7F37-4689-B59D-67B0DC68D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3528"/>
              <a:ext cx="3585" cy="8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2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VISITA A LOS COLEGIOS </a:t>
              </a:r>
              <a:r>
                <a:rPr lang="es-E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Cuadro de texto 27">
              <a:extLst>
                <a:ext uri="{FF2B5EF4-FFF2-40B4-BE49-F238E27FC236}">
                  <a16:creationId xmlns:a16="http://schemas.microsoft.com/office/drawing/2014/main" id="{7923869D-9F21-474F-9D08-3EBC5C006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7" y="3178"/>
              <a:ext cx="4164" cy="153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Dificultades: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Sujeto ha abandonado los estudios: sujeto ha cambiado de colegio; director del centro se niega a cooperar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E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 Box 109">
              <a:extLst>
                <a:ext uri="{FF2B5EF4-FFF2-40B4-BE49-F238E27FC236}">
                  <a16:creationId xmlns:a16="http://schemas.microsoft.com/office/drawing/2014/main" id="{80DFC667-5260-4FCD-8D84-461CE6662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" y="5180"/>
              <a:ext cx="3585" cy="157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Dificultades:</a:t>
              </a:r>
            </a:p>
            <a:p>
              <a:pPr marL="171450" indent="-171450">
                <a:lnSpc>
                  <a:spcPct val="107000"/>
                </a:lnSpc>
                <a:buFontTx/>
                <a:buChar char="-"/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tiene teléfono o no responde</a:t>
              </a:r>
            </a:p>
            <a:p>
              <a:pPr marL="171450" indent="-171450">
                <a:lnSpc>
                  <a:spcPct val="107000"/>
                </a:lnSpc>
                <a:buFontTx/>
                <a:buChar char="-"/>
              </a:pPr>
              <a:r>
                <a:rPr lang="es-ES" sz="1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Sujeto se niega a responder</a:t>
              </a:r>
            </a:p>
            <a:p>
              <a:pPr>
                <a:lnSpc>
                  <a:spcPct val="107000"/>
                </a:lnSpc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 Sujeto se ha ido de España</a:t>
              </a: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endParaRPr lang="es-E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110">
              <a:extLst>
                <a:ext uri="{FF2B5EF4-FFF2-40B4-BE49-F238E27FC236}">
                  <a16:creationId xmlns:a16="http://schemas.microsoft.com/office/drawing/2014/main" id="{9B404182-14FD-400F-B97D-4F5F91AA8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9" y="5573"/>
              <a:ext cx="4095" cy="5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LLAMADAS</a:t>
              </a: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1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TELEFÓNICAS</a:t>
              </a:r>
              <a:r>
                <a:rPr lang="es-ES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MADAS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113">
              <a:extLst>
                <a:ext uri="{FF2B5EF4-FFF2-40B4-BE49-F238E27FC236}">
                  <a16:creationId xmlns:a16="http://schemas.microsoft.com/office/drawing/2014/main" id="{56A58742-B5D1-4773-98E5-AE7D0B710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8254"/>
              <a:ext cx="4200" cy="143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E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NUEVA VISITA A LOS COLEGIOS </a:t>
              </a:r>
            </a:p>
            <a:p>
              <a:pPr>
                <a:lnSpc>
                  <a:spcPct val="107000"/>
                </a:lnSpc>
              </a:pPr>
              <a:r>
                <a:rPr lang="es-E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Entrevistas con los directores</a:t>
              </a:r>
            </a:p>
            <a:p>
              <a:pPr>
                <a:lnSpc>
                  <a:spcPct val="107000"/>
                </a:lnSpc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Contacto con alumnos que conocen a los sujetos no localizados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ES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E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AutoShape 114">
              <a:extLst>
                <a:ext uri="{FF2B5EF4-FFF2-40B4-BE49-F238E27FC236}">
                  <a16:creationId xmlns:a16="http://schemas.microsoft.com/office/drawing/2014/main" id="{D8BF7836-1218-4FC3-84F1-792005D12F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19" y="6874"/>
              <a:ext cx="375" cy="12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5">
              <a:extLst>
                <a:ext uri="{FF2B5EF4-FFF2-40B4-BE49-F238E27FC236}">
                  <a16:creationId xmlns:a16="http://schemas.microsoft.com/office/drawing/2014/main" id="{B48DA64A-2F7E-498C-AE6A-22785C50AC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92" y="9829"/>
              <a:ext cx="15" cy="72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Cuadro de texto 17">
              <a:extLst>
                <a:ext uri="{FF2B5EF4-FFF2-40B4-BE49-F238E27FC236}">
                  <a16:creationId xmlns:a16="http://schemas.microsoft.com/office/drawing/2014/main" id="{AEA4DFC3-B957-479F-8B0F-BDBFBF977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" y="6799"/>
              <a:ext cx="4457" cy="2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s-E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BÚSQUEDA</a:t>
              </a:r>
              <a:r>
                <a:rPr lang="es-E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LAS REDES SOCIALES</a:t>
              </a:r>
              <a:r>
                <a:rPr lang="es-E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s-ES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                       </a:t>
              </a:r>
              <a:r>
                <a:rPr lang="es-E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Facebook                Tuenti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Construcción del BLOG de ILSEG                 </a:t>
              </a:r>
              <a:endParaRPr lang="es-E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uadro de texto 12">
              <a:extLst>
                <a:ext uri="{FF2B5EF4-FFF2-40B4-BE49-F238E27FC236}">
                  <a16:creationId xmlns:a16="http://schemas.microsoft.com/office/drawing/2014/main" id="{879747E7-7F4F-4613-9785-48D5EBCB26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" y="9624"/>
              <a:ext cx="4382" cy="255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Procedimiento:</a:t>
              </a:r>
            </a:p>
            <a:p>
              <a:pPr marL="171450" indent="-171450">
                <a:lnSpc>
                  <a:spcPct val="107000"/>
                </a:lnSpc>
                <a:buFontTx/>
                <a:buChar char="-"/>
              </a:pPr>
              <a:r>
                <a:rPr lang="es-E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Búsqueda por nombre y solicitud para “hacerse amigos”</a:t>
              </a:r>
            </a:p>
            <a:p>
              <a:pPr marL="171450" indent="-171450">
                <a:lnSpc>
                  <a:spcPct val="107000"/>
                </a:lnSpc>
                <a:buFontTx/>
                <a:buChar char="-"/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Una  vez contactado, envío de mensaje de bienvenida, explicación del</a:t>
              </a:r>
            </a:p>
            <a:p>
              <a:pPr marL="171450" indent="-171450">
                <a:lnSpc>
                  <a:spcPct val="107000"/>
                </a:lnSpc>
                <a:buFontTx/>
                <a:buChar char="-"/>
              </a:pPr>
              <a:r>
                <a:rPr lang="es-ES" sz="1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Proyecto. petición de responder al cuestionario  y envío del enlace</a:t>
              </a:r>
            </a:p>
            <a:p>
              <a:pPr>
                <a:lnSpc>
                  <a:spcPct val="107000"/>
                </a:lnSpc>
              </a:pPr>
              <a:r>
                <a:rPr lang="es-ES" sz="1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Interacción para estimular al sujeto a que responda</a:t>
              </a:r>
            </a:p>
            <a:p>
              <a:pPr marL="171450" indent="-171450">
                <a:lnSpc>
                  <a:spcPct val="107000"/>
                </a:lnSpc>
                <a:buFontTx/>
                <a:buChar char="-"/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07000"/>
                </a:lnSpc>
              </a:pPr>
              <a:endParaRPr lang="es-ES" sz="1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7" name="Text Box 126">
              <a:extLst>
                <a:ext uri="{FF2B5EF4-FFF2-40B4-BE49-F238E27FC236}">
                  <a16:creationId xmlns:a16="http://schemas.microsoft.com/office/drawing/2014/main" id="{A9C4A3F6-16B6-4698-A937-8A0329973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" y="10968"/>
              <a:ext cx="2056" cy="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tabLst>
                  <a:tab pos="171450" algn="l"/>
                </a:tabLst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NUEVAS PISTAS </a:t>
              </a:r>
              <a:endParaRPr lang="es-ES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8" name="Text Box 127">
              <a:extLst>
                <a:ext uri="{FF2B5EF4-FFF2-40B4-BE49-F238E27FC236}">
                  <a16:creationId xmlns:a16="http://schemas.microsoft.com/office/drawing/2014/main" id="{E5CFF8A8-ABA1-4D71-B14F-85BAEBEEC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" y="13076"/>
              <a:ext cx="1925" cy="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Respuesta asistida en línea </a:t>
              </a:r>
              <a:r>
                <a:rPr lang="es-E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asistida     2.Teléfono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28">
              <a:extLst>
                <a:ext uri="{FF2B5EF4-FFF2-40B4-BE49-F238E27FC236}">
                  <a16:creationId xmlns:a16="http://schemas.microsoft.com/office/drawing/2014/main" id="{1082DA67-DF41-4ECE-9104-619C2C11D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13901"/>
              <a:ext cx="4185" cy="5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Fuente: Equipo de campo de ILSEG, 2012 </a:t>
              </a:r>
              <a:r>
                <a:rPr lang="pt-BR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campo de</a:t>
              </a:r>
              <a:endPara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6DDB71-CD25-4BDF-97B4-7D0E07C4A8C0}"/>
              </a:ext>
            </a:extLst>
          </p:cNvPr>
          <p:cNvSpPr/>
          <p:nvPr/>
        </p:nvSpPr>
        <p:spPr>
          <a:xfrm>
            <a:off x="9395792" y="5839279"/>
            <a:ext cx="2017684" cy="4260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Respuesta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asistida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teléfono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B7FCBC9D-8D7D-4E05-9D8F-29DE76323778}"/>
              </a:ext>
            </a:extLst>
          </p:cNvPr>
          <p:cNvSpPr/>
          <p:nvPr/>
        </p:nvSpPr>
        <p:spPr>
          <a:xfrm>
            <a:off x="5234609" y="953234"/>
            <a:ext cx="861391" cy="429117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7FFCE612-110B-4B3E-BE5F-3468FBBEA10F}"/>
              </a:ext>
            </a:extLst>
          </p:cNvPr>
          <p:cNvSpPr/>
          <p:nvPr/>
        </p:nvSpPr>
        <p:spPr>
          <a:xfrm>
            <a:off x="8301790" y="1599750"/>
            <a:ext cx="573593" cy="344430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echa: hacia la izquierda 33">
            <a:extLst>
              <a:ext uri="{FF2B5EF4-FFF2-40B4-BE49-F238E27FC236}">
                <a16:creationId xmlns:a16="http://schemas.microsoft.com/office/drawing/2014/main" id="{34E7D9CF-9149-431C-B8F5-22F7559FB5AB}"/>
              </a:ext>
            </a:extLst>
          </p:cNvPr>
          <p:cNvSpPr/>
          <p:nvPr/>
        </p:nvSpPr>
        <p:spPr>
          <a:xfrm>
            <a:off x="5177428" y="1964835"/>
            <a:ext cx="978408" cy="384707"/>
          </a:xfrm>
          <a:prstGeom prst="lef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39511BD2-409E-45C7-9283-2FC1AF2B965B}"/>
              </a:ext>
            </a:extLst>
          </p:cNvPr>
          <p:cNvSpPr/>
          <p:nvPr/>
        </p:nvSpPr>
        <p:spPr>
          <a:xfrm>
            <a:off x="2075542" y="2717081"/>
            <a:ext cx="616380" cy="519096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echa: hacia abajo 36">
            <a:extLst>
              <a:ext uri="{FF2B5EF4-FFF2-40B4-BE49-F238E27FC236}">
                <a16:creationId xmlns:a16="http://schemas.microsoft.com/office/drawing/2014/main" id="{97CB2D24-C718-4B3D-8E4E-367977D87CE1}"/>
              </a:ext>
            </a:extLst>
          </p:cNvPr>
          <p:cNvSpPr/>
          <p:nvPr/>
        </p:nvSpPr>
        <p:spPr>
          <a:xfrm>
            <a:off x="8325853" y="3640766"/>
            <a:ext cx="601923" cy="355015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E6AE6F8F-48E5-4244-8DF0-0B3C2948E1F7}"/>
              </a:ext>
            </a:extLst>
          </p:cNvPr>
          <p:cNvSpPr/>
          <p:nvPr/>
        </p:nvSpPr>
        <p:spPr>
          <a:xfrm>
            <a:off x="2141634" y="4280569"/>
            <a:ext cx="581626" cy="327130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E98049DA-789A-4504-A6E0-EEDDCA59C8FD}"/>
              </a:ext>
            </a:extLst>
          </p:cNvPr>
          <p:cNvCxnSpPr/>
          <p:nvPr/>
        </p:nvCxnSpPr>
        <p:spPr>
          <a:xfrm flipH="1">
            <a:off x="7628021" y="5373499"/>
            <a:ext cx="697832" cy="340816"/>
          </a:xfrm>
          <a:prstGeom prst="straightConnector1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37AFD47F-004E-40C7-A10D-FD9C6A33EED3}"/>
              </a:ext>
            </a:extLst>
          </p:cNvPr>
          <p:cNvCxnSpPr>
            <a:cxnSpLocks/>
          </p:cNvCxnSpPr>
          <p:nvPr/>
        </p:nvCxnSpPr>
        <p:spPr>
          <a:xfrm>
            <a:off x="9625263" y="5373499"/>
            <a:ext cx="697832" cy="340816"/>
          </a:xfrm>
          <a:prstGeom prst="straightConnector1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F41F4CC-56B9-434F-AD17-F845F174E240}"/>
              </a:ext>
            </a:extLst>
          </p:cNvPr>
          <p:cNvCxnSpPr/>
          <p:nvPr/>
        </p:nvCxnSpPr>
        <p:spPr>
          <a:xfrm>
            <a:off x="4211053" y="2636653"/>
            <a:ext cx="2202437" cy="339976"/>
          </a:xfrm>
          <a:prstGeom prst="straightConnector1">
            <a:avLst/>
          </a:prstGeom>
          <a:ln w="76200" cap="flat" cmpd="sng" algn="ctr">
            <a:solidFill>
              <a:schemeClr val="accent3"/>
            </a:solidFill>
            <a:prstDash val="solid"/>
            <a:round/>
            <a:headEnd type="none" w="lg" len="sm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4EE8D17-372E-43D3-BB74-359B16D7F769}"/>
              </a:ext>
            </a:extLst>
          </p:cNvPr>
          <p:cNvSpPr txBox="1"/>
          <p:nvPr/>
        </p:nvSpPr>
        <p:spPr>
          <a:xfrm>
            <a:off x="145774" y="178655"/>
            <a:ext cx="1204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Diagrama de Flujos de los Pasos Seguidos en el Rastreo de la Muestra en la primera encuesta de seguimiento</a:t>
            </a:r>
            <a:endParaRPr lang="en-GB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5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a&#10;&#10;Descripción generada automáticamente">
            <a:extLst>
              <a:ext uri="{FF2B5EF4-FFF2-40B4-BE49-F238E27FC236}">
                <a16:creationId xmlns:a16="http://schemas.microsoft.com/office/drawing/2014/main" id="{024BA140-9B48-4B53-B2F7-03B2D3D69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0573" b="14427"/>
          <a:stretch/>
        </p:blipFill>
        <p:spPr bwMode="auto">
          <a:xfrm>
            <a:off x="1106905" y="1203158"/>
            <a:ext cx="9697454" cy="483835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4596C6-CB61-482A-8707-35BB9E4A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019649"/>
            <a:ext cx="4838350" cy="48383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096C64-C756-42D7-839F-6574A27B9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87" y="2538000"/>
            <a:ext cx="4320000" cy="432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A03E3C-B531-4722-88A1-98738378E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3875" y="0"/>
            <a:ext cx="6521820" cy="326091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65B128-E28F-4E8E-B1CB-D7ECF2719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B2B2A0-0DB4-48E4-9D06-D0AE01B1D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D02F7-7E76-4A7F-808C-52D994142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0000"/>
                </a:schemeClr>
              </a:gs>
              <a:gs pos="60000">
                <a:schemeClr val="accent3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A33F72-DC55-494F-B6ED-99B5582C093D}"/>
              </a:ext>
            </a:extLst>
          </p:cNvPr>
          <p:cNvSpPr txBox="1"/>
          <p:nvPr/>
        </p:nvSpPr>
        <p:spPr>
          <a:xfrm>
            <a:off x="1636295" y="457200"/>
            <a:ext cx="9119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LA BÚSQUEDA EN LAS REDES SOCIALES</a:t>
            </a:r>
          </a:p>
        </p:txBody>
      </p:sp>
    </p:spTree>
    <p:extLst>
      <p:ext uri="{BB962C8B-B14F-4D97-AF65-F5344CB8AC3E}">
        <p14:creationId xmlns:p14="http://schemas.microsoft.com/office/powerpoint/2010/main" val="395726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469960-AE68-437D-AF8F-A35F3D0CE4E7}"/>
              </a:ext>
            </a:extLst>
          </p:cNvPr>
          <p:cNvSpPr txBox="1"/>
          <p:nvPr/>
        </p:nvSpPr>
        <p:spPr>
          <a:xfrm>
            <a:off x="4223084" y="1409109"/>
            <a:ext cx="469231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S" sz="2000" b="1" dirty="0">
                <a:latin typeface="Constantia"/>
              </a:rPr>
              <a:t>BÚSQUEDA POR NOMBRE (U OTRO</a:t>
            </a:r>
            <a:r>
              <a:rPr lang="es-ES" b="1" dirty="0">
                <a:latin typeface="Constantia"/>
              </a:rPr>
              <a:t>)</a:t>
            </a:r>
            <a:endParaRPr lang="en-GB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E0C31-0528-417B-8089-978C633D9EF8}"/>
              </a:ext>
            </a:extLst>
          </p:cNvPr>
          <p:cNvSpPr txBox="1"/>
          <p:nvPr/>
        </p:nvSpPr>
        <p:spPr>
          <a:xfrm>
            <a:off x="4596063" y="2281808"/>
            <a:ext cx="3753853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s-ES" sz="2000" b="1" dirty="0">
                <a:solidFill>
                  <a:schemeClr val="tx1"/>
                </a:solidFill>
                <a:latin typeface="Constantia"/>
              </a:rPr>
              <a:t>MENSAJE DE INVITACIÓN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20016E-D155-4950-B2F4-5833A1AF6E31}"/>
              </a:ext>
            </a:extLst>
          </p:cNvPr>
          <p:cNvSpPr txBox="1"/>
          <p:nvPr/>
        </p:nvSpPr>
        <p:spPr>
          <a:xfrm>
            <a:off x="5582652" y="3196208"/>
            <a:ext cx="197318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655FD7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</a:rPr>
              <a:t>ACEPTACIÓN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8B1656-BD70-4733-9C97-7A1E41D53540}"/>
              </a:ext>
            </a:extLst>
          </p:cNvPr>
          <p:cNvSpPr txBox="1"/>
          <p:nvPr/>
        </p:nvSpPr>
        <p:spPr>
          <a:xfrm>
            <a:off x="9119934" y="2996153"/>
            <a:ext cx="197318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</a:tabLst>
            </a:pPr>
            <a:r>
              <a:rPr lang="es-ES" sz="2000" b="1" dirty="0">
                <a:latin typeface="Constantia"/>
              </a:rPr>
              <a:t>RECHAZO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179F56-713C-4D7F-982F-45873A485A3E}"/>
              </a:ext>
            </a:extLst>
          </p:cNvPr>
          <p:cNvSpPr txBox="1"/>
          <p:nvPr/>
        </p:nvSpPr>
        <p:spPr>
          <a:xfrm>
            <a:off x="9083842" y="3848435"/>
            <a:ext cx="282742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  <a:tab pos="1969949" algn="l"/>
              </a:tabLst>
            </a:pPr>
            <a:r>
              <a:rPr lang="es-ES" sz="2000" b="1" dirty="0">
                <a:latin typeface="Constantia"/>
              </a:rPr>
              <a:t>NUEVA INVITACIÓN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9A0324-5F01-446B-8A57-933AA809B6BC}"/>
              </a:ext>
            </a:extLst>
          </p:cNvPr>
          <p:cNvSpPr txBox="1"/>
          <p:nvPr/>
        </p:nvSpPr>
        <p:spPr>
          <a:xfrm>
            <a:off x="866274" y="256310"/>
            <a:ext cx="11044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PASOS SEGUIDOS PARA OBTENER RESPUESTA A LOS CUESTIONARIOS A TRAVÉS DE LAS REDES SOCIALES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206AD7-6775-4390-9053-0BCC87DAD054}"/>
              </a:ext>
            </a:extLst>
          </p:cNvPr>
          <p:cNvSpPr txBox="1"/>
          <p:nvPr/>
        </p:nvSpPr>
        <p:spPr>
          <a:xfrm>
            <a:off x="4632157" y="3965940"/>
            <a:ext cx="387416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  <a:tab pos="1969949" algn="l"/>
              </a:tabLst>
            </a:pPr>
            <a:r>
              <a:rPr lang="es-ES" sz="2000" b="1" dirty="0">
                <a:latin typeface="Constantia"/>
              </a:rPr>
              <a:t>INFORMACIÓN SOBRE EL PROYECTO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B165C1-67E2-46DE-AC93-0B51CCD22B8E}"/>
              </a:ext>
            </a:extLst>
          </p:cNvPr>
          <p:cNvSpPr txBox="1"/>
          <p:nvPr/>
        </p:nvSpPr>
        <p:spPr>
          <a:xfrm>
            <a:off x="378995" y="3932513"/>
            <a:ext cx="394635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  <a:tab pos="1969949" algn="l"/>
              </a:tabLst>
            </a:pPr>
            <a:r>
              <a:rPr lang="es-ES" sz="2000" b="1" dirty="0">
                <a:latin typeface="Constantia"/>
              </a:rPr>
              <a:t>RESPUESTA EXPRESANDO INTERÉS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A9B5A94-9A4E-4221-B7B6-3F99201CC058}"/>
              </a:ext>
            </a:extLst>
          </p:cNvPr>
          <p:cNvSpPr txBox="1"/>
          <p:nvPr/>
        </p:nvSpPr>
        <p:spPr>
          <a:xfrm>
            <a:off x="971550" y="5080395"/>
            <a:ext cx="2743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</a:rPr>
              <a:t>ENVÍO DEL ENLACE/TELÉFONO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48BC8A3-DDF0-49EF-B306-8412970FBAE1}"/>
              </a:ext>
            </a:extLst>
          </p:cNvPr>
          <p:cNvSpPr txBox="1"/>
          <p:nvPr/>
        </p:nvSpPr>
        <p:spPr>
          <a:xfrm>
            <a:off x="6096000" y="5234283"/>
            <a:ext cx="1173079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</a:rPr>
              <a:t>CHAT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3F01412-465A-41D7-835A-611DEBC193CD}"/>
              </a:ext>
            </a:extLst>
          </p:cNvPr>
          <p:cNvSpPr txBox="1"/>
          <p:nvPr/>
        </p:nvSpPr>
        <p:spPr>
          <a:xfrm>
            <a:off x="9554074" y="4935999"/>
            <a:ext cx="203734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</a:tabLst>
            </a:pPr>
            <a:r>
              <a:rPr lang="es-ES" sz="2000" b="1" dirty="0">
                <a:latin typeface="Constantia"/>
              </a:rPr>
              <a:t>RECHAZO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2170CC5-80D7-40C4-BC43-D840E70A654E}"/>
              </a:ext>
            </a:extLst>
          </p:cNvPr>
          <p:cNvSpPr txBox="1"/>
          <p:nvPr/>
        </p:nvSpPr>
        <p:spPr>
          <a:xfrm>
            <a:off x="4223085" y="6157392"/>
            <a:ext cx="489685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s-ES" sz="2400" b="1" dirty="0">
                <a:latin typeface="Constantia"/>
              </a:rPr>
              <a:t>CUESTIONARIO RESPONDIDO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F336D3F-5C4B-4879-9F34-9E508B414970}"/>
              </a:ext>
            </a:extLst>
          </p:cNvPr>
          <p:cNvSpPr txBox="1"/>
          <p:nvPr/>
        </p:nvSpPr>
        <p:spPr>
          <a:xfrm>
            <a:off x="9554074" y="5666230"/>
            <a:ext cx="203734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INVITACIÓN A UNIRSE AL EQUIPO DE CAMPO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428D684-DC87-4A76-ADFE-98CD74F007EF}"/>
              </a:ext>
            </a:extLst>
          </p:cNvPr>
          <p:cNvCxnSpPr/>
          <p:nvPr/>
        </p:nvCxnSpPr>
        <p:spPr>
          <a:xfrm>
            <a:off x="6388768" y="1809219"/>
            <a:ext cx="0" cy="472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4404EED0-5892-40BB-8BB7-8078E981961E}"/>
              </a:ext>
            </a:extLst>
          </p:cNvPr>
          <p:cNvCxnSpPr/>
          <p:nvPr/>
        </p:nvCxnSpPr>
        <p:spPr>
          <a:xfrm>
            <a:off x="6376736" y="2759858"/>
            <a:ext cx="0" cy="472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24C22D4-63B0-4FCA-A8FC-2743B0630554}"/>
              </a:ext>
            </a:extLst>
          </p:cNvPr>
          <p:cNvCxnSpPr>
            <a:cxnSpLocks/>
          </p:cNvCxnSpPr>
          <p:nvPr/>
        </p:nvCxnSpPr>
        <p:spPr>
          <a:xfrm>
            <a:off x="6388768" y="3562652"/>
            <a:ext cx="40105" cy="3885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BB0F20A9-84BC-49ED-8D7B-AD6C1D0E8D54}"/>
              </a:ext>
            </a:extLst>
          </p:cNvPr>
          <p:cNvCxnSpPr/>
          <p:nvPr/>
        </p:nvCxnSpPr>
        <p:spPr>
          <a:xfrm>
            <a:off x="2291013" y="4607806"/>
            <a:ext cx="0" cy="472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568431F-89A9-4503-9B40-C62978AF80C3}"/>
              </a:ext>
            </a:extLst>
          </p:cNvPr>
          <p:cNvCxnSpPr>
            <a:cxnSpLocks/>
          </p:cNvCxnSpPr>
          <p:nvPr/>
        </p:nvCxnSpPr>
        <p:spPr>
          <a:xfrm>
            <a:off x="10106524" y="3396263"/>
            <a:ext cx="0" cy="4521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0BC5C88B-3CD7-406E-A1C5-151949DA65E6}"/>
              </a:ext>
            </a:extLst>
          </p:cNvPr>
          <p:cNvCxnSpPr>
            <a:stCxn id="14" idx="1"/>
          </p:cNvCxnSpPr>
          <p:nvPr/>
        </p:nvCxnSpPr>
        <p:spPr>
          <a:xfrm flipH="1">
            <a:off x="4325353" y="4319883"/>
            <a:ext cx="3068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76B80147-1EE7-4175-8E50-5E6B9C7BE10E}"/>
              </a:ext>
            </a:extLst>
          </p:cNvPr>
          <p:cNvCxnSpPr/>
          <p:nvPr/>
        </p:nvCxnSpPr>
        <p:spPr>
          <a:xfrm>
            <a:off x="3505198" y="4844100"/>
            <a:ext cx="2590802" cy="492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11680E85-2507-4FEA-9059-1F1563166DEC}"/>
              </a:ext>
            </a:extLst>
          </p:cNvPr>
          <p:cNvCxnSpPr>
            <a:cxnSpLocks/>
          </p:cNvCxnSpPr>
          <p:nvPr/>
        </p:nvCxnSpPr>
        <p:spPr>
          <a:xfrm flipV="1">
            <a:off x="7310184" y="5234283"/>
            <a:ext cx="2002258" cy="1304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240F8DF-729B-43B1-BEF3-94206CED819E}"/>
              </a:ext>
            </a:extLst>
          </p:cNvPr>
          <p:cNvCxnSpPr/>
          <p:nvPr/>
        </p:nvCxnSpPr>
        <p:spPr>
          <a:xfrm flipH="1">
            <a:off x="3714750" y="5434338"/>
            <a:ext cx="210853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006CD466-E151-4E36-8CB8-4015F0FB5A42}"/>
              </a:ext>
            </a:extLst>
          </p:cNvPr>
          <p:cNvCxnSpPr>
            <a:cxnSpLocks/>
          </p:cNvCxnSpPr>
          <p:nvPr/>
        </p:nvCxnSpPr>
        <p:spPr>
          <a:xfrm>
            <a:off x="2291013" y="6024576"/>
            <a:ext cx="1703471" cy="2561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F72D94EE-BAE0-490B-A247-498C17286847}"/>
              </a:ext>
            </a:extLst>
          </p:cNvPr>
          <p:cNvCxnSpPr>
            <a:cxnSpLocks/>
          </p:cNvCxnSpPr>
          <p:nvPr/>
        </p:nvCxnSpPr>
        <p:spPr>
          <a:xfrm>
            <a:off x="9119934" y="6388224"/>
            <a:ext cx="4341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1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9 Grupo">
            <a:extLst>
              <a:ext uri="{FF2B5EF4-FFF2-40B4-BE49-F238E27FC236}">
                <a16:creationId xmlns:a16="http://schemas.microsoft.com/office/drawing/2014/main" id="{C66FB0EE-40D2-410D-8746-80B4EB7F5786}"/>
              </a:ext>
            </a:extLst>
          </p:cNvPr>
          <p:cNvGrpSpPr/>
          <p:nvPr/>
        </p:nvGrpSpPr>
        <p:grpSpPr>
          <a:xfrm>
            <a:off x="2221959" y="1316730"/>
            <a:ext cx="4539788" cy="2765942"/>
            <a:chOff x="-712441" y="-506790"/>
            <a:chExt cx="3729672" cy="2480676"/>
          </a:xfrm>
        </p:grpSpPr>
        <p:sp>
          <p:nvSpPr>
            <p:cNvPr id="5" name="20 Elipse">
              <a:extLst>
                <a:ext uri="{FF2B5EF4-FFF2-40B4-BE49-F238E27FC236}">
                  <a16:creationId xmlns:a16="http://schemas.microsoft.com/office/drawing/2014/main" id="{658BDA45-B176-4E2B-80B5-35561F958214}"/>
                </a:ext>
              </a:extLst>
            </p:cNvPr>
            <p:cNvSpPr/>
            <p:nvPr/>
          </p:nvSpPr>
          <p:spPr>
            <a:xfrm>
              <a:off x="-712441" y="-506790"/>
              <a:ext cx="1762343" cy="1614536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b="1" dirty="0"/>
                <a:t>AUSENCIA DE RESPUESTA INMEDIATA</a:t>
              </a:r>
            </a:p>
          </p:txBody>
        </p:sp>
        <p:sp>
          <p:nvSpPr>
            <p:cNvPr id="6" name="Elipse 4">
              <a:extLst>
                <a:ext uri="{FF2B5EF4-FFF2-40B4-BE49-F238E27FC236}">
                  <a16:creationId xmlns:a16="http://schemas.microsoft.com/office/drawing/2014/main" id="{88343F16-2233-4F18-9BD7-531128B2A1EC}"/>
                </a:ext>
              </a:extLst>
            </p:cNvPr>
            <p:cNvSpPr/>
            <p:nvPr/>
          </p:nvSpPr>
          <p:spPr>
            <a:xfrm>
              <a:off x="1875581" y="832236"/>
              <a:ext cx="1141650" cy="1141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ysClr val="window" lastClr="FFFFFF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" name="2 Elipse">
            <a:extLst>
              <a:ext uri="{FF2B5EF4-FFF2-40B4-BE49-F238E27FC236}">
                <a16:creationId xmlns:a16="http://schemas.microsoft.com/office/drawing/2014/main" id="{76B2D83A-D2AD-4283-B896-B21660FC4159}"/>
              </a:ext>
            </a:extLst>
          </p:cNvPr>
          <p:cNvSpPr/>
          <p:nvPr/>
        </p:nvSpPr>
        <p:spPr>
          <a:xfrm>
            <a:off x="4703181" y="2774394"/>
            <a:ext cx="2800743" cy="1741394"/>
          </a:xfrm>
          <a:prstGeom prst="ellipse">
            <a:avLst/>
          </a:prstGeom>
          <a:solidFill>
            <a:srgbClr val="CC00FF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s-ES" sz="2000" dirty="0"/>
          </a:p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OBSTÁCULOS</a:t>
            </a:r>
          </a:p>
        </p:txBody>
      </p:sp>
      <p:grpSp>
        <p:nvGrpSpPr>
          <p:cNvPr id="8" name="4 Grupo">
            <a:extLst>
              <a:ext uri="{FF2B5EF4-FFF2-40B4-BE49-F238E27FC236}">
                <a16:creationId xmlns:a16="http://schemas.microsoft.com/office/drawing/2014/main" id="{8C0FF258-2299-4122-AFEF-FB5A9285656D}"/>
              </a:ext>
            </a:extLst>
          </p:cNvPr>
          <p:cNvGrpSpPr/>
          <p:nvPr/>
        </p:nvGrpSpPr>
        <p:grpSpPr>
          <a:xfrm>
            <a:off x="5057028" y="382717"/>
            <a:ext cx="2145139" cy="1834113"/>
            <a:chOff x="3549215" y="-49867"/>
            <a:chExt cx="1614536" cy="1834113"/>
          </a:xfrm>
        </p:grpSpPr>
        <p:sp>
          <p:nvSpPr>
            <p:cNvPr id="9" name="5 Elipse">
              <a:extLst>
                <a:ext uri="{FF2B5EF4-FFF2-40B4-BE49-F238E27FC236}">
                  <a16:creationId xmlns:a16="http://schemas.microsoft.com/office/drawing/2014/main" id="{D96A50C9-E733-4F8F-A60C-BFAD252C32B1}"/>
                </a:ext>
              </a:extLst>
            </p:cNvPr>
            <p:cNvSpPr/>
            <p:nvPr/>
          </p:nvSpPr>
          <p:spPr>
            <a:xfrm>
              <a:off x="3549215" y="-49867"/>
              <a:ext cx="1614536" cy="1834113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Elipse 4">
              <a:extLst>
                <a:ext uri="{FF2B5EF4-FFF2-40B4-BE49-F238E27FC236}">
                  <a16:creationId xmlns:a16="http://schemas.microsoft.com/office/drawing/2014/main" id="{7746FA82-17C2-40DC-86EE-9F3345A233A0}"/>
                </a:ext>
              </a:extLst>
            </p:cNvPr>
            <p:cNvSpPr/>
            <p:nvPr/>
          </p:nvSpPr>
          <p:spPr>
            <a:xfrm>
              <a:off x="3785658" y="218733"/>
              <a:ext cx="1141650" cy="12969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ysClr val="window" lastClr="FFFFFF"/>
                  </a:solidFill>
                  <a:ea typeface="+mn-ea"/>
                  <a:cs typeface="Times New Roman" pitchFamily="18" charset="0"/>
                </a:rPr>
                <a:t>USO DE APODOS</a:t>
              </a:r>
              <a:endParaRPr lang="pt-BR" b="1" kern="1200" dirty="0">
                <a:solidFill>
                  <a:sysClr val="window" lastClr="FFFFFF"/>
                </a:solidFill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7 Grupo">
            <a:extLst>
              <a:ext uri="{FF2B5EF4-FFF2-40B4-BE49-F238E27FC236}">
                <a16:creationId xmlns:a16="http://schemas.microsoft.com/office/drawing/2014/main" id="{128A995A-8035-4D52-9875-76A56F6A05DD}"/>
              </a:ext>
            </a:extLst>
          </p:cNvPr>
          <p:cNvGrpSpPr/>
          <p:nvPr/>
        </p:nvGrpSpPr>
        <p:grpSpPr>
          <a:xfrm>
            <a:off x="7783281" y="1316730"/>
            <a:ext cx="2632713" cy="2112270"/>
            <a:chOff x="5506033" y="1189690"/>
            <a:chExt cx="1614536" cy="1614536"/>
          </a:xfrm>
        </p:grpSpPr>
        <p:sp>
          <p:nvSpPr>
            <p:cNvPr id="12" name="8 Elipse">
              <a:extLst>
                <a:ext uri="{FF2B5EF4-FFF2-40B4-BE49-F238E27FC236}">
                  <a16:creationId xmlns:a16="http://schemas.microsoft.com/office/drawing/2014/main" id="{90F46C9D-E215-4EE8-892C-FF1ACEF19ECD}"/>
                </a:ext>
              </a:extLst>
            </p:cNvPr>
            <p:cNvSpPr/>
            <p:nvPr/>
          </p:nvSpPr>
          <p:spPr>
            <a:xfrm>
              <a:off x="5506033" y="1189690"/>
              <a:ext cx="1614536" cy="1614536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Elipse 4">
              <a:extLst>
                <a:ext uri="{FF2B5EF4-FFF2-40B4-BE49-F238E27FC236}">
                  <a16:creationId xmlns:a16="http://schemas.microsoft.com/office/drawing/2014/main" id="{22BEE13D-AC3F-4043-8B7F-BD33E2F0649A}"/>
                </a:ext>
              </a:extLst>
            </p:cNvPr>
            <p:cNvSpPr/>
            <p:nvPr/>
          </p:nvSpPr>
          <p:spPr>
            <a:xfrm>
              <a:off x="5742476" y="1426133"/>
              <a:ext cx="1141650" cy="1141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ysClr val="window" lastClr="FFFFFF"/>
                  </a:solidFill>
                  <a:ea typeface="+mn-ea"/>
                  <a:cs typeface="Times New Roman" pitchFamily="18" charset="0"/>
                </a:rPr>
                <a:t>INDIVIDUOS CON MISMO NOMBRE</a:t>
              </a:r>
              <a:endParaRPr lang="pt-BR" b="1" kern="1200" dirty="0">
                <a:solidFill>
                  <a:sysClr val="window" lastClr="FFFFFF"/>
                </a:solidFill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10 Grupo">
            <a:extLst>
              <a:ext uri="{FF2B5EF4-FFF2-40B4-BE49-F238E27FC236}">
                <a16:creationId xmlns:a16="http://schemas.microsoft.com/office/drawing/2014/main" id="{FE4B96B4-1830-4661-8A75-1B0A1ACD773A}"/>
              </a:ext>
            </a:extLst>
          </p:cNvPr>
          <p:cNvGrpSpPr/>
          <p:nvPr/>
        </p:nvGrpSpPr>
        <p:grpSpPr>
          <a:xfrm>
            <a:off x="7813798" y="4115045"/>
            <a:ext cx="2430132" cy="1614536"/>
            <a:chOff x="5491874" y="3424676"/>
            <a:chExt cx="1614536" cy="1614536"/>
          </a:xfrm>
        </p:grpSpPr>
        <p:sp>
          <p:nvSpPr>
            <p:cNvPr id="15" name="11 Elipse">
              <a:extLst>
                <a:ext uri="{FF2B5EF4-FFF2-40B4-BE49-F238E27FC236}">
                  <a16:creationId xmlns:a16="http://schemas.microsoft.com/office/drawing/2014/main" id="{015E7F8E-BAFC-4EC1-8A55-EAD33283D132}"/>
                </a:ext>
              </a:extLst>
            </p:cNvPr>
            <p:cNvSpPr/>
            <p:nvPr/>
          </p:nvSpPr>
          <p:spPr>
            <a:xfrm>
              <a:off x="5491874" y="3424676"/>
              <a:ext cx="1614536" cy="1614536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Elipse 4">
              <a:extLst>
                <a:ext uri="{FF2B5EF4-FFF2-40B4-BE49-F238E27FC236}">
                  <a16:creationId xmlns:a16="http://schemas.microsoft.com/office/drawing/2014/main" id="{6E57768C-59E0-484B-9025-A9DEADAF541A}"/>
                </a:ext>
              </a:extLst>
            </p:cNvPr>
            <p:cNvSpPr/>
            <p:nvPr/>
          </p:nvSpPr>
          <p:spPr>
            <a:xfrm>
              <a:off x="5728317" y="3661119"/>
              <a:ext cx="1141650" cy="1141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ysClr val="window" lastClr="FFFFFF"/>
                  </a:solidFill>
                  <a:ea typeface="+mn-ea"/>
                  <a:cs typeface="Times New Roman" pitchFamily="18" charset="0"/>
                </a:rPr>
                <a:t>BLOQUEO DE LAS BÚSQUEDAS</a:t>
              </a:r>
              <a:endParaRPr lang="pt-BR" b="1" kern="1200" dirty="0">
                <a:solidFill>
                  <a:sysClr val="window" lastClr="FFFFFF"/>
                </a:solidFill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7" name="13 Grupo">
            <a:extLst>
              <a:ext uri="{FF2B5EF4-FFF2-40B4-BE49-F238E27FC236}">
                <a16:creationId xmlns:a16="http://schemas.microsoft.com/office/drawing/2014/main" id="{9268DC59-6AAB-4559-8CEF-EBED68012982}"/>
              </a:ext>
            </a:extLst>
          </p:cNvPr>
          <p:cNvGrpSpPr/>
          <p:nvPr/>
        </p:nvGrpSpPr>
        <p:grpSpPr>
          <a:xfrm>
            <a:off x="4526881" y="5126383"/>
            <a:ext cx="2875877" cy="1614536"/>
            <a:chOff x="3549215" y="4578998"/>
            <a:chExt cx="1614536" cy="1614536"/>
          </a:xfrm>
        </p:grpSpPr>
        <p:sp>
          <p:nvSpPr>
            <p:cNvPr id="18" name="14 Elipse">
              <a:extLst>
                <a:ext uri="{FF2B5EF4-FFF2-40B4-BE49-F238E27FC236}">
                  <a16:creationId xmlns:a16="http://schemas.microsoft.com/office/drawing/2014/main" id="{44EFDC12-3B51-4AB1-993F-DA423577526D}"/>
                </a:ext>
              </a:extLst>
            </p:cNvPr>
            <p:cNvSpPr/>
            <p:nvPr/>
          </p:nvSpPr>
          <p:spPr>
            <a:xfrm>
              <a:off x="3549215" y="4578998"/>
              <a:ext cx="1614536" cy="1614536"/>
            </a:xfrm>
            <a:prstGeom prst="ellipse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Elipse 4">
              <a:extLst>
                <a:ext uri="{FF2B5EF4-FFF2-40B4-BE49-F238E27FC236}">
                  <a16:creationId xmlns:a16="http://schemas.microsoft.com/office/drawing/2014/main" id="{1DB5D57C-6B3B-4710-8241-74DFF585645E}"/>
                </a:ext>
              </a:extLst>
            </p:cNvPr>
            <p:cNvSpPr/>
            <p:nvPr/>
          </p:nvSpPr>
          <p:spPr>
            <a:xfrm>
              <a:off x="3785658" y="4815441"/>
              <a:ext cx="1141650" cy="1141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ysClr val="window" lastClr="FFFFFF"/>
                  </a:solidFill>
                  <a:ea typeface="+mn-ea"/>
                  <a:cs typeface="Times New Roman" pitchFamily="18" charset="0"/>
                </a:rPr>
                <a:t>RECHAZO DE LA PETICIÓN PARA HACERSE AMIGO</a:t>
              </a:r>
              <a:endParaRPr lang="pt-BR" b="1" kern="1200" dirty="0">
                <a:solidFill>
                  <a:sysClr val="window" lastClr="FFFFFF"/>
                </a:solidFill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0" name="16 Grupo">
            <a:extLst>
              <a:ext uri="{FF2B5EF4-FFF2-40B4-BE49-F238E27FC236}">
                <a16:creationId xmlns:a16="http://schemas.microsoft.com/office/drawing/2014/main" id="{AD981E5D-0747-4679-9B28-C49EE2B68DDF}"/>
              </a:ext>
            </a:extLst>
          </p:cNvPr>
          <p:cNvGrpSpPr/>
          <p:nvPr/>
        </p:nvGrpSpPr>
        <p:grpSpPr>
          <a:xfrm>
            <a:off x="1285461" y="3511847"/>
            <a:ext cx="2931546" cy="1800200"/>
            <a:chOff x="1592397" y="3449229"/>
            <a:chExt cx="1614536" cy="1614536"/>
          </a:xfrm>
        </p:grpSpPr>
        <p:sp>
          <p:nvSpPr>
            <p:cNvPr id="21" name="17 Elipse">
              <a:extLst>
                <a:ext uri="{FF2B5EF4-FFF2-40B4-BE49-F238E27FC236}">
                  <a16:creationId xmlns:a16="http://schemas.microsoft.com/office/drawing/2014/main" id="{F12EE985-AA59-431D-B290-B64D29C859B0}"/>
                </a:ext>
              </a:extLst>
            </p:cNvPr>
            <p:cNvSpPr/>
            <p:nvPr/>
          </p:nvSpPr>
          <p:spPr>
            <a:xfrm>
              <a:off x="1592397" y="3449229"/>
              <a:ext cx="1614536" cy="161453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>
              <a:extLst>
                <a:ext uri="{FF2B5EF4-FFF2-40B4-BE49-F238E27FC236}">
                  <a16:creationId xmlns:a16="http://schemas.microsoft.com/office/drawing/2014/main" id="{78F67C86-61E2-4192-AB6F-99B646E87FEB}"/>
                </a:ext>
              </a:extLst>
            </p:cNvPr>
            <p:cNvSpPr/>
            <p:nvPr/>
          </p:nvSpPr>
          <p:spPr>
            <a:xfrm>
              <a:off x="1828840" y="3685672"/>
              <a:ext cx="1141650" cy="1141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>
                  <a:cs typeface="Times New Roman" panose="02020603050405020304" pitchFamily="18" charset="0"/>
                </a:rPr>
                <a:t>DESCONFIANZA O FALTA DE INTERÉS</a:t>
              </a:r>
              <a:endParaRPr lang="es-ES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380CCA04-4165-4A9A-B3DD-990B33471ED9}"/>
              </a:ext>
            </a:extLst>
          </p:cNvPr>
          <p:cNvSpPr/>
          <p:nvPr/>
        </p:nvSpPr>
        <p:spPr>
          <a:xfrm rot="10012362">
            <a:off x="4308781" y="3872729"/>
            <a:ext cx="371755" cy="4846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3F54D4AC-7808-4421-A075-642EDBB13A9E}"/>
              </a:ext>
            </a:extLst>
          </p:cNvPr>
          <p:cNvSpPr/>
          <p:nvPr/>
        </p:nvSpPr>
        <p:spPr>
          <a:xfrm rot="12533729">
            <a:off x="4373997" y="2717954"/>
            <a:ext cx="371755" cy="4846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7462B068-5514-4D11-9254-493D09F3EA2A}"/>
              </a:ext>
            </a:extLst>
          </p:cNvPr>
          <p:cNvSpPr/>
          <p:nvPr/>
        </p:nvSpPr>
        <p:spPr>
          <a:xfrm rot="20014428">
            <a:off x="7405654" y="2834043"/>
            <a:ext cx="371755" cy="4846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AB3E0382-17F9-4AFA-937D-DF9966F9E295}"/>
              </a:ext>
            </a:extLst>
          </p:cNvPr>
          <p:cNvSpPr/>
          <p:nvPr/>
        </p:nvSpPr>
        <p:spPr>
          <a:xfrm rot="16200000">
            <a:off x="5917675" y="2230963"/>
            <a:ext cx="371755" cy="4846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C86D1615-B3F5-4B6B-8E4B-8C9D1AF4B04D}"/>
              </a:ext>
            </a:extLst>
          </p:cNvPr>
          <p:cNvSpPr/>
          <p:nvPr/>
        </p:nvSpPr>
        <p:spPr>
          <a:xfrm rot="1948382">
            <a:off x="7403883" y="4124531"/>
            <a:ext cx="371755" cy="4846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6753D172-D63A-4F85-B2C7-3BF74913594F}"/>
              </a:ext>
            </a:extLst>
          </p:cNvPr>
          <p:cNvSpPr/>
          <p:nvPr/>
        </p:nvSpPr>
        <p:spPr>
          <a:xfrm rot="5400000">
            <a:off x="5881056" y="4578769"/>
            <a:ext cx="371755" cy="484632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5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2116</Words>
  <Application>Microsoft Macintosh PowerPoint</Application>
  <PresentationFormat>Grand écran</PresentationFormat>
  <Paragraphs>240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Avenir Next LT Pro</vt:lpstr>
      <vt:lpstr>Bell MT</vt:lpstr>
      <vt:lpstr>Calibri</vt:lpstr>
      <vt:lpstr>Constantia</vt:lpstr>
      <vt:lpstr>Times New Roman</vt:lpstr>
      <vt:lpstr>Wingdings</vt:lpstr>
      <vt:lpstr>GlowVTI</vt:lpstr>
      <vt:lpstr>EL USO DE LAS REDES SOCIALES COMO METODOLOGÍA DE INVESTIGACIÓN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USO DE LAS REDES SOCIALES COMO METODOLOGÍA DE INVESTIGACIÓN</dc:title>
  <dc:creator>Rosa Aparicio</dc:creator>
  <cp:lastModifiedBy>Microsoft Office User</cp:lastModifiedBy>
  <cp:revision>68</cp:revision>
  <dcterms:created xsi:type="dcterms:W3CDTF">2021-04-18T18:28:42Z</dcterms:created>
  <dcterms:modified xsi:type="dcterms:W3CDTF">2021-05-26T12:16:23Z</dcterms:modified>
</cp:coreProperties>
</file>